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61" r:id="rId2"/>
  </p:sldMasterIdLst>
  <p:notesMasterIdLst>
    <p:notesMasterId r:id="rId32"/>
  </p:notesMasterIdLst>
  <p:sldIdLst>
    <p:sldId id="256" r:id="rId3"/>
    <p:sldId id="257" r:id="rId4"/>
    <p:sldId id="259" r:id="rId5"/>
    <p:sldId id="262" r:id="rId6"/>
    <p:sldId id="264" r:id="rId7"/>
    <p:sldId id="265" r:id="rId8"/>
    <p:sldId id="272" r:id="rId9"/>
    <p:sldId id="274" r:id="rId10"/>
    <p:sldId id="266" r:id="rId11"/>
    <p:sldId id="268" r:id="rId12"/>
    <p:sldId id="269" r:id="rId13"/>
    <p:sldId id="270" r:id="rId14"/>
    <p:sldId id="271" r:id="rId15"/>
    <p:sldId id="276" r:id="rId16"/>
    <p:sldId id="277" r:id="rId17"/>
    <p:sldId id="278" r:id="rId18"/>
    <p:sldId id="279" r:id="rId19"/>
    <p:sldId id="280" r:id="rId20"/>
    <p:sldId id="282" r:id="rId21"/>
    <p:sldId id="284" r:id="rId22"/>
    <p:sldId id="283" r:id="rId23"/>
    <p:sldId id="285" r:id="rId24"/>
    <p:sldId id="286" r:id="rId25"/>
    <p:sldId id="289" r:id="rId26"/>
    <p:sldId id="297" r:id="rId27"/>
    <p:sldId id="296" r:id="rId28"/>
    <p:sldId id="287" r:id="rId29"/>
    <p:sldId id="288" r:id="rId30"/>
    <p:sldId id="295" r:id="rId31"/>
  </p:sldIdLst>
  <p:sldSz cx="9144000" cy="6858000" type="screen4x3"/>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2D200454-40CA-4A62-9FC3-DE9A4176ACB9}">
      <p15:notes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21">
          <p15:clr>
            <a:srgbClr val="A4A3A4"/>
          </p15:clr>
        </p15:guide>
        <p15:guide id="2" pos="3107">
          <p15:clr>
            <a:srgbClr val="A4A3A4"/>
          </p15:clr>
        </p15:guide>
        <p15:guide id="3" orient="horz" pos="3107">
          <p15:clr>
            <a:srgbClr val="000000"/>
          </p15:clr>
        </p15:guide>
        <p15:guide id="4" pos="2121">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hHOtef/F/B7y82FE3Or3q+482k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8" d="100"/>
          <a:sy n="118" d="100"/>
        </p:scale>
        <p:origin x="-1434" y="-7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121"/>
        <p:guide orient="horz" pos="3107"/>
        <p:guide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51"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0"/>
            <a:ext cx="2918830" cy="493315"/>
          </a:xfrm>
          <a:prstGeom prst="rect">
            <a:avLst/>
          </a:prstGeom>
          <a:noFill/>
          <a:ln>
            <a:noFill/>
          </a:ln>
        </p:spPr>
        <p:txBody>
          <a:bodyPr spcFirstLastPara="1" wrap="square" lIns="90725" tIns="45350" rIns="90725" bIns="4535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15374" y="0"/>
            <a:ext cx="2918830" cy="493315"/>
          </a:xfrm>
          <a:prstGeom prst="rect">
            <a:avLst/>
          </a:prstGeom>
          <a:noFill/>
          <a:ln>
            <a:noFill/>
          </a:ln>
        </p:spPr>
        <p:txBody>
          <a:bodyPr spcFirstLastPara="1" wrap="square" lIns="90725" tIns="45350" rIns="90725" bIns="4535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9371287"/>
            <a:ext cx="2918830" cy="493315"/>
          </a:xfrm>
          <a:prstGeom prst="rect">
            <a:avLst/>
          </a:prstGeom>
          <a:noFill/>
          <a:ln>
            <a:noFill/>
          </a:ln>
        </p:spPr>
        <p:txBody>
          <a:bodyPr spcFirstLastPara="1" wrap="square" lIns="90725" tIns="45350" rIns="90725" bIns="4535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438492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208" name="Google Shape;208;p1: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3: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p13: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301" name="Google Shape;301;p13: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4: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8" name="Google Shape;308;p14: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309" name="Google Shape;309;p14: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5: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6" name="Google Shape;316;p15: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317" name="Google Shape;317;p15: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16: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p16: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325" name="Google Shape;325;p16: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21: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6" name="Google Shape;366;p21: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367" name="Google Shape;367;p21: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59: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374" name="Google Shape;374;p59: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60: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381" name="Google Shape;381;p60: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61: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388" name="Google Shape;388;p61: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62: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395" name="Google Shape;395;p62: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64: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409" name="Google Shape;409;p64: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2: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213" name="Google Shape;213;p2: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2608bd3ba9f_0_2: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2608bd3ba9f_0_2:notes"/>
          <p:cNvSpPr txBox="1">
            <a:spLocks noGrp="1"/>
          </p:cNvSpPr>
          <p:nvPr>
            <p:ph type="body" idx="1"/>
          </p:nvPr>
        </p:nvSpPr>
        <p:spPr>
          <a:xfrm>
            <a:off x="673577" y="4686500"/>
            <a:ext cx="5388600" cy="4439700"/>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426" name="Google Shape;426;g2608bd3ba9f_0_2:notes"/>
          <p:cNvSpPr txBox="1">
            <a:spLocks noGrp="1"/>
          </p:cNvSpPr>
          <p:nvPr>
            <p:ph type="sldNum" idx="12"/>
          </p:nvPr>
        </p:nvSpPr>
        <p:spPr>
          <a:xfrm>
            <a:off x="3815374" y="9371287"/>
            <a:ext cx="2918700" cy="493200"/>
          </a:xfrm>
          <a:prstGeom prst="rect">
            <a:avLst/>
          </a:prstGeom>
        </p:spPr>
        <p:txBody>
          <a:bodyPr spcFirstLastPara="1" wrap="square" lIns="90725" tIns="45350" rIns="90725" bIns="453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r-FR"/>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274661aa409_0_0: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6" name="Google Shape;416;g274661aa409_0_0:notes"/>
          <p:cNvSpPr txBox="1">
            <a:spLocks noGrp="1"/>
          </p:cNvSpPr>
          <p:nvPr>
            <p:ph type="body" idx="1"/>
          </p:nvPr>
        </p:nvSpPr>
        <p:spPr>
          <a:xfrm>
            <a:off x="673577" y="4686500"/>
            <a:ext cx="5388600" cy="443970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417" name="Google Shape;417;g274661aa409_0_0:notes"/>
          <p:cNvSpPr txBox="1">
            <a:spLocks noGrp="1"/>
          </p:cNvSpPr>
          <p:nvPr>
            <p:ph type="sldNum" idx="12"/>
          </p:nvPr>
        </p:nvSpPr>
        <p:spPr>
          <a:xfrm>
            <a:off x="3815374" y="9371287"/>
            <a:ext cx="2918700" cy="493200"/>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r-FR"/>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22: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3" name="Google Shape;433;p22: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434" name="Google Shape;434;p22: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23: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1" name="Google Shape;441;p23: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442" name="Google Shape;442;p23: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26: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3" name="Google Shape;483;p26: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484" name="Google Shape;484;p26: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26: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3" name="Google Shape;483;p26: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484" name="Google Shape;484;p26: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26: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3" name="Google Shape;483;p26: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484" name="Google Shape;484;p26: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p24: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9" name="Google Shape;449;p24: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450" name="Google Shape;450;p24: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p25: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5" name="Google Shape;475;p25: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476" name="Google Shape;476;p25: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p32: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0" name="Google Shape;530;p32: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SzPts val="1400"/>
              <a:buNone/>
            </a:pPr>
            <a:endParaRPr/>
          </a:p>
        </p:txBody>
      </p:sp>
      <p:sp>
        <p:nvSpPr>
          <p:cNvPr id="531" name="Google Shape;531;p32: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4: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4: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229" name="Google Shape;229;p4: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7: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7: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r>
              <a:rPr lang="fr-FR" sz="1200" b="0" i="0"/>
              <a:t>L’intitulé de la D424 change également.</a:t>
            </a:r>
            <a:endParaRPr sz="1200" b="0" i="0"/>
          </a:p>
        </p:txBody>
      </p:sp>
      <p:sp>
        <p:nvSpPr>
          <p:cNvPr id="253" name="Google Shape;253;p7: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9: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9: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269" name="Google Shape;269;p9: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10: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10: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277" name="Google Shape;277;p10: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7: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17: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333" name="Google Shape;333;p17: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19: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0" name="Google Shape;350;p19: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351" name="Google Shape;351;p19: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1: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11:notes"/>
          <p:cNvSpPr txBox="1">
            <a:spLocks noGrp="1"/>
          </p:cNvSpPr>
          <p:nvPr>
            <p:ph type="body" idx="1"/>
          </p:nvPr>
        </p:nvSpPr>
        <p:spPr>
          <a:xfrm>
            <a:off x="673577" y="4686500"/>
            <a:ext cx="5388610" cy="4439840"/>
          </a:xfrm>
          <a:prstGeom prst="rect">
            <a:avLst/>
          </a:prstGeom>
          <a:noFill/>
          <a:ln>
            <a:noFill/>
          </a:ln>
        </p:spPr>
        <p:txBody>
          <a:bodyPr spcFirstLastPara="1" wrap="square" lIns="90725" tIns="45350" rIns="90725" bIns="45350" anchor="t" anchorCtr="0">
            <a:noAutofit/>
          </a:bodyPr>
          <a:lstStyle/>
          <a:p>
            <a:pPr marL="0" lvl="0" indent="0" algn="l" rtl="0">
              <a:lnSpc>
                <a:spcPct val="100000"/>
              </a:lnSpc>
              <a:spcBef>
                <a:spcPts val="0"/>
              </a:spcBef>
              <a:spcAft>
                <a:spcPts val="0"/>
              </a:spcAft>
              <a:buClr>
                <a:schemeClr val="dk1"/>
              </a:buClr>
              <a:buSzPts val="1200"/>
              <a:buFont typeface="Calibri"/>
              <a:buNone/>
            </a:pPr>
            <a:endParaRPr sz="1200" b="0" i="0"/>
          </a:p>
        </p:txBody>
      </p:sp>
      <p:sp>
        <p:nvSpPr>
          <p:cNvPr id="285" name="Google Shape;285;p11:notes"/>
          <p:cNvSpPr txBox="1">
            <a:spLocks noGrp="1"/>
          </p:cNvSpPr>
          <p:nvPr>
            <p:ph type="sldNum" idx="12"/>
          </p:nvPr>
        </p:nvSpPr>
        <p:spPr>
          <a:xfrm>
            <a:off x="3815374" y="9371287"/>
            <a:ext cx="2918830" cy="493315"/>
          </a:xfrm>
          <a:prstGeom prst="rect">
            <a:avLst/>
          </a:prstGeom>
          <a:noFill/>
          <a:ln>
            <a:noFill/>
          </a:ln>
        </p:spPr>
        <p:txBody>
          <a:bodyPr spcFirstLastPara="1" wrap="square" lIns="90725" tIns="45350" rIns="90725" bIns="45350" anchor="b" anchorCtr="0">
            <a:noAutofit/>
          </a:bodyPr>
          <a:lstStyle/>
          <a:p>
            <a:pPr marL="0" lvl="0" indent="0" algn="r" rtl="0">
              <a:lnSpc>
                <a:spcPct val="100000"/>
              </a:lnSpc>
              <a:spcBef>
                <a:spcPts val="0"/>
              </a:spcBef>
              <a:spcAft>
                <a:spcPts val="0"/>
              </a:spcAft>
              <a:buSzPts val="1400"/>
              <a:buNone/>
            </a:pPr>
            <a:fld id="{00000000-1234-1234-1234-123412341234}" type="slidenum">
              <a:rPr lang="fr-F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UV-ACHATS et MARCHES">
  <p:cSld name="COUV-ACHATS et MARCHES">
    <p:bg>
      <p:bgPr>
        <a:blipFill>
          <a:blip r:embed="rId2">
            <a:alphaModFix/>
          </a:blip>
          <a:stretch>
            <a:fillRect/>
          </a:stretch>
        </a:blipFill>
        <a:effectLst/>
      </p:bgPr>
    </p:bg>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82"/>
        <p:cNvGrpSpPr/>
        <p:nvPr/>
      </p:nvGrpSpPr>
      <p:grpSpPr>
        <a:xfrm>
          <a:off x="0" y="0"/>
          <a:ext cx="0" cy="0"/>
          <a:chOff x="0" y="0"/>
          <a:chExt cx="0" cy="0"/>
        </a:xfrm>
      </p:grpSpPr>
      <p:sp>
        <p:nvSpPr>
          <p:cNvPr id="83" name="Google Shape;83;p4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47"/>
          <p:cNvSpPr>
            <a:spLocks noGrp="1"/>
          </p:cNvSpPr>
          <p:nvPr>
            <p:ph type="pic" idx="2"/>
          </p:nvPr>
        </p:nvSpPr>
        <p:spPr>
          <a:xfrm>
            <a:off x="1792288" y="612775"/>
            <a:ext cx="5486400" cy="4114800"/>
          </a:xfrm>
          <a:prstGeom prst="rect">
            <a:avLst/>
          </a:prstGeom>
          <a:noFill/>
          <a:ln>
            <a:noFill/>
          </a:ln>
        </p:spPr>
      </p:sp>
      <p:sp>
        <p:nvSpPr>
          <p:cNvPr id="85" name="Google Shape;85;p4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86" name="Google Shape;86;p4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4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89" name="Google Shape;89;p47"/>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47"/>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91"/>
        <p:cNvGrpSpPr/>
        <p:nvPr/>
      </p:nvGrpSpPr>
      <p:grpSpPr>
        <a:xfrm>
          <a:off x="0" y="0"/>
          <a:ext cx="0" cy="0"/>
          <a:chOff x="0" y="0"/>
          <a:chExt cx="0" cy="0"/>
        </a:xfrm>
      </p:grpSpPr>
      <p:sp>
        <p:nvSpPr>
          <p:cNvPr id="92" name="Google Shape;92;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48"/>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94" name="Google Shape;94;p4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4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97" name="Google Shape;97;p48"/>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8" name="Google Shape;98;p48"/>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99"/>
        <p:cNvGrpSpPr/>
        <p:nvPr/>
      </p:nvGrpSpPr>
      <p:grpSpPr>
        <a:xfrm>
          <a:off x="0" y="0"/>
          <a:ext cx="0" cy="0"/>
          <a:chOff x="0" y="0"/>
          <a:chExt cx="0" cy="0"/>
        </a:xfrm>
      </p:grpSpPr>
      <p:sp>
        <p:nvSpPr>
          <p:cNvPr id="100" name="Google Shape;100;p49"/>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49"/>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02" name="Google Shape;102;p4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4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4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05" name="Google Shape;105;p49"/>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6" name="Google Shape;106;p49"/>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113"/>
        <p:cNvGrpSpPr/>
        <p:nvPr/>
      </p:nvGrpSpPr>
      <p:grpSpPr>
        <a:xfrm>
          <a:off x="0" y="0"/>
          <a:ext cx="0" cy="0"/>
          <a:chOff x="0" y="0"/>
          <a:chExt cx="0" cy="0"/>
        </a:xfrm>
      </p:grpSpPr>
      <p:sp>
        <p:nvSpPr>
          <p:cNvPr id="114" name="Google Shape;114;p3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3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16" name="Google Shape;116;p3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3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19" name="Google Shape;119;p36"/>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20" name="Google Shape;120;p36"/>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121"/>
        <p:cNvGrpSpPr/>
        <p:nvPr/>
      </p:nvGrpSpPr>
      <p:grpSpPr>
        <a:xfrm>
          <a:off x="0" y="0"/>
          <a:ext cx="0" cy="0"/>
          <a:chOff x="0" y="0"/>
          <a:chExt cx="0" cy="0"/>
        </a:xfrm>
      </p:grpSpPr>
      <p:sp>
        <p:nvSpPr>
          <p:cNvPr id="122" name="Google Shape;122;p37"/>
          <p:cNvSpPr txBox="1">
            <a:spLocks noGrp="1"/>
          </p:cNvSpPr>
          <p:nvPr>
            <p:ph type="title"/>
          </p:nvPr>
        </p:nvSpPr>
        <p:spPr>
          <a:xfrm>
            <a:off x="950912" y="53752"/>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3200"/>
              <a:buFont typeface="Calibri"/>
              <a:buNone/>
              <a:defRPr sz="3200" i="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37"/>
          <p:cNvSpPr txBox="1">
            <a:spLocks noGrp="1"/>
          </p:cNvSpPr>
          <p:nvPr>
            <p:ph type="body" idx="1"/>
          </p:nvPr>
        </p:nvSpPr>
        <p:spPr>
          <a:xfrm>
            <a:off x="457200" y="1340768"/>
            <a:ext cx="8229600" cy="4785395"/>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400"/>
              </a:spcBef>
              <a:spcAft>
                <a:spcPts val="0"/>
              </a:spcAft>
              <a:buClr>
                <a:schemeClr val="dk1"/>
              </a:buClr>
              <a:buSzPts val="2000"/>
              <a:buChar char="•"/>
              <a:defRPr sz="2000"/>
            </a:lvl1pPr>
            <a:lvl2pPr marL="914400" lvl="1" indent="-355600" algn="l">
              <a:lnSpc>
                <a:spcPct val="100000"/>
              </a:lnSpc>
              <a:spcBef>
                <a:spcPts val="400"/>
              </a:spcBef>
              <a:spcAft>
                <a:spcPts val="0"/>
              </a:spcAft>
              <a:buClr>
                <a:schemeClr val="dk1"/>
              </a:buClr>
              <a:buSzPts val="2000"/>
              <a:buChar char="–"/>
              <a:defRPr sz="2000"/>
            </a:lvl2pPr>
            <a:lvl3pPr marL="1371600" lvl="2" indent="-355600" algn="l">
              <a:lnSpc>
                <a:spcPct val="100000"/>
              </a:lnSpc>
              <a:spcBef>
                <a:spcPts val="400"/>
              </a:spcBef>
              <a:spcAft>
                <a:spcPts val="0"/>
              </a:spcAft>
              <a:buClr>
                <a:schemeClr val="dk1"/>
              </a:buClr>
              <a:buSzPts val="2000"/>
              <a:buChar char="•"/>
              <a:defRPr sz="20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24" name="Google Shape;124;p3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27" name="Google Shape;127;p37"/>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28" name="Google Shape;128;p37"/>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36"/>
        <p:cNvGrpSpPr/>
        <p:nvPr/>
      </p:nvGrpSpPr>
      <p:grpSpPr>
        <a:xfrm>
          <a:off x="0" y="0"/>
          <a:ext cx="0" cy="0"/>
          <a:chOff x="0" y="0"/>
          <a:chExt cx="0" cy="0"/>
        </a:xfrm>
      </p:grpSpPr>
      <p:sp>
        <p:nvSpPr>
          <p:cNvPr id="137" name="Google Shape;137;p50"/>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38" name="Google Shape;138;p5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5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40" name="Google Shape;140;p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5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43" name="Google Shape;143;p50"/>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144"/>
        <p:cNvGrpSpPr/>
        <p:nvPr/>
      </p:nvGrpSpPr>
      <p:grpSpPr>
        <a:xfrm>
          <a:off x="0" y="0"/>
          <a:ext cx="0" cy="0"/>
          <a:chOff x="0" y="0"/>
          <a:chExt cx="0" cy="0"/>
        </a:xfrm>
      </p:grpSpPr>
      <p:sp>
        <p:nvSpPr>
          <p:cNvPr id="145" name="Google Shape;145;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5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47" name="Google Shape;147;p5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48" name="Google Shape;148;p5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5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0" name="Google Shape;150;p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51" name="Google Shape;151;p51"/>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52" name="Google Shape;152;p51"/>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153"/>
        <p:cNvGrpSpPr/>
        <p:nvPr/>
      </p:nvGrpSpPr>
      <p:grpSpPr>
        <a:xfrm>
          <a:off x="0" y="0"/>
          <a:ext cx="0" cy="0"/>
          <a:chOff x="0" y="0"/>
          <a:chExt cx="0" cy="0"/>
        </a:xfrm>
      </p:grpSpPr>
      <p:sp>
        <p:nvSpPr>
          <p:cNvPr id="154" name="Google Shape;154;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5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156" name="Google Shape;156;p5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157" name="Google Shape;157;p52"/>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158" name="Google Shape;158;p5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159" name="Google Shape;159;p5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0" name="Google Shape;160;p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1" name="Google Shape;161;p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62" name="Google Shape;162;p52"/>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63" name="Google Shape;163;p52"/>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164"/>
        <p:cNvGrpSpPr/>
        <p:nvPr/>
      </p:nvGrpSpPr>
      <p:grpSpPr>
        <a:xfrm>
          <a:off x="0" y="0"/>
          <a:ext cx="0" cy="0"/>
          <a:chOff x="0" y="0"/>
          <a:chExt cx="0" cy="0"/>
        </a:xfrm>
      </p:grpSpPr>
      <p:sp>
        <p:nvSpPr>
          <p:cNvPr id="165" name="Google Shape;165;p5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6" name="Google Shape;166;p5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7" name="Google Shape;167;p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68" name="Google Shape;168;p53"/>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69" name="Google Shape;169;p53"/>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170"/>
        <p:cNvGrpSpPr/>
        <p:nvPr/>
      </p:nvGrpSpPr>
      <p:grpSpPr>
        <a:xfrm>
          <a:off x="0" y="0"/>
          <a:ext cx="0" cy="0"/>
          <a:chOff x="0" y="0"/>
          <a:chExt cx="0" cy="0"/>
        </a:xfrm>
      </p:grpSpPr>
      <p:sp>
        <p:nvSpPr>
          <p:cNvPr id="171" name="Google Shape;171;p5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2" name="Google Shape;172;p5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173" name="Google Shape;173;p5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74" name="Google Shape;174;p5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5" name="Google Shape;175;p5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6" name="Google Shape;176;p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77" name="Google Shape;177;p54"/>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78" name="Google Shape;178;p54"/>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6"/>
        <p:cNvGrpSpPr/>
        <p:nvPr/>
      </p:nvGrpSpPr>
      <p:grpSpPr>
        <a:xfrm>
          <a:off x="0" y="0"/>
          <a:ext cx="0" cy="0"/>
          <a:chOff x="0" y="0"/>
          <a:chExt cx="0" cy="0"/>
        </a:xfrm>
      </p:grpSpPr>
      <p:sp>
        <p:nvSpPr>
          <p:cNvPr id="17" name="Google Shape;17;p3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9" name="Google Shape;19;p3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22" name="Google Shape;22;p39"/>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 name="Google Shape;23;p39"/>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179"/>
        <p:cNvGrpSpPr/>
        <p:nvPr/>
      </p:nvGrpSpPr>
      <p:grpSpPr>
        <a:xfrm>
          <a:off x="0" y="0"/>
          <a:ext cx="0" cy="0"/>
          <a:chOff x="0" y="0"/>
          <a:chExt cx="0" cy="0"/>
        </a:xfrm>
      </p:grpSpPr>
      <p:sp>
        <p:nvSpPr>
          <p:cNvPr id="180" name="Google Shape;180;p5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1" name="Google Shape;181;p55"/>
          <p:cNvSpPr>
            <a:spLocks noGrp="1"/>
          </p:cNvSpPr>
          <p:nvPr>
            <p:ph type="pic" idx="2"/>
          </p:nvPr>
        </p:nvSpPr>
        <p:spPr>
          <a:xfrm>
            <a:off x="1792288" y="612775"/>
            <a:ext cx="5486400" cy="4114800"/>
          </a:xfrm>
          <a:prstGeom prst="rect">
            <a:avLst/>
          </a:prstGeom>
          <a:noFill/>
          <a:ln>
            <a:noFill/>
          </a:ln>
        </p:spPr>
      </p:sp>
      <p:sp>
        <p:nvSpPr>
          <p:cNvPr id="182" name="Google Shape;182;p5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83" name="Google Shape;183;p5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4" name="Google Shape;184;p5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p5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86" name="Google Shape;186;p55"/>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87" name="Google Shape;187;p55"/>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188"/>
        <p:cNvGrpSpPr/>
        <p:nvPr/>
      </p:nvGrpSpPr>
      <p:grpSpPr>
        <a:xfrm>
          <a:off x="0" y="0"/>
          <a:ext cx="0" cy="0"/>
          <a:chOff x="0" y="0"/>
          <a:chExt cx="0" cy="0"/>
        </a:xfrm>
      </p:grpSpPr>
      <p:sp>
        <p:nvSpPr>
          <p:cNvPr id="189" name="Google Shape;189;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0" name="Google Shape;190;p56"/>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91" name="Google Shape;191;p5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2" name="Google Shape;192;p5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3" name="Google Shape;193;p5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194" name="Google Shape;194;p56"/>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95" name="Google Shape;195;p56"/>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196"/>
        <p:cNvGrpSpPr/>
        <p:nvPr/>
      </p:nvGrpSpPr>
      <p:grpSpPr>
        <a:xfrm>
          <a:off x="0" y="0"/>
          <a:ext cx="0" cy="0"/>
          <a:chOff x="0" y="0"/>
          <a:chExt cx="0" cy="0"/>
        </a:xfrm>
      </p:grpSpPr>
      <p:sp>
        <p:nvSpPr>
          <p:cNvPr id="197" name="Google Shape;197;p57"/>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8" name="Google Shape;198;p57"/>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99" name="Google Shape;199;p5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0" name="Google Shape;200;p5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1" name="Google Shape;201;p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202" name="Google Shape;202;p57"/>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203" name="Google Shape;203;p57"/>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UV-ACHATS et MARCHES">
  <p:cSld name="COUV-ACHATS et MARCHES">
    <p:bg>
      <p:bgPr>
        <a:blipFill>
          <a:blip r:embed="rId2">
            <a:alphaModFix/>
          </a:blip>
          <a:stretch>
            <a:fillRect/>
          </a:stretch>
        </a:blipFill>
        <a:effectLst/>
      </p:bgPr>
    </p:bg>
    <p:spTree>
      <p:nvGrpSpPr>
        <p:cNvPr id="1" name="Shape 20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4"/>
        <p:cNvGrpSpPr/>
        <p:nvPr/>
      </p:nvGrpSpPr>
      <p:grpSpPr>
        <a:xfrm>
          <a:off x="0" y="0"/>
          <a:ext cx="0" cy="0"/>
          <a:chOff x="0" y="0"/>
          <a:chExt cx="0" cy="0"/>
        </a:xfrm>
      </p:grpSpPr>
      <p:sp>
        <p:nvSpPr>
          <p:cNvPr id="25" name="Google Shape;25;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7" name="Google Shape;27;p4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30" name="Google Shape;30;p40"/>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 name="Google Shape;31;p40"/>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4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5" name="Google Shape;35;p4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38" name="Google Shape;38;p41"/>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 name="Google Shape;39;p41"/>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40"/>
        <p:cNvGrpSpPr/>
        <p:nvPr/>
      </p:nvGrpSpPr>
      <p:grpSpPr>
        <a:xfrm>
          <a:off x="0" y="0"/>
          <a:ext cx="0" cy="0"/>
          <a:chOff x="0" y="0"/>
          <a:chExt cx="0" cy="0"/>
        </a:xfrm>
      </p:grpSpPr>
      <p:sp>
        <p:nvSpPr>
          <p:cNvPr id="41" name="Google Shape;41;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3" name="Google Shape;43;p4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4" name="Google Shape;44;p4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4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47" name="Google Shape;47;p42"/>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 name="Google Shape;48;p42"/>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9"/>
        <p:cNvGrpSpPr/>
        <p:nvPr/>
      </p:nvGrpSpPr>
      <p:grpSpPr>
        <a:xfrm>
          <a:off x="0" y="0"/>
          <a:ext cx="0" cy="0"/>
          <a:chOff x="0" y="0"/>
          <a:chExt cx="0" cy="0"/>
        </a:xfrm>
      </p:grpSpPr>
      <p:sp>
        <p:nvSpPr>
          <p:cNvPr id="50" name="Google Shape;50;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2" name="Google Shape;52;p4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3" name="Google Shape;53;p4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4" name="Google Shape;54;p4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5" name="Google Shape;55;p4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58" name="Google Shape;58;p43"/>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9" name="Google Shape;59;p43"/>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60"/>
        <p:cNvGrpSpPr/>
        <p:nvPr/>
      </p:nvGrpSpPr>
      <p:grpSpPr>
        <a:xfrm>
          <a:off x="0" y="0"/>
          <a:ext cx="0" cy="0"/>
          <a:chOff x="0" y="0"/>
          <a:chExt cx="0" cy="0"/>
        </a:xfrm>
      </p:grpSpPr>
      <p:sp>
        <p:nvSpPr>
          <p:cNvPr id="61" name="Google Shape;61;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65" name="Google Shape;65;p44"/>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6" name="Google Shape;66;p44"/>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67"/>
        <p:cNvGrpSpPr/>
        <p:nvPr/>
      </p:nvGrpSpPr>
      <p:grpSpPr>
        <a:xfrm>
          <a:off x="0" y="0"/>
          <a:ext cx="0" cy="0"/>
          <a:chOff x="0" y="0"/>
          <a:chExt cx="0" cy="0"/>
        </a:xfrm>
      </p:grpSpPr>
      <p:sp>
        <p:nvSpPr>
          <p:cNvPr id="68" name="Google Shape;68;p4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4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71" name="Google Shape;71;p45"/>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2" name="Google Shape;72;p45"/>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73"/>
        <p:cNvGrpSpPr/>
        <p:nvPr/>
      </p:nvGrpSpPr>
      <p:grpSpPr>
        <a:xfrm>
          <a:off x="0" y="0"/>
          <a:ext cx="0" cy="0"/>
          <a:chOff x="0" y="0"/>
          <a:chExt cx="0" cy="0"/>
        </a:xfrm>
      </p:grpSpPr>
      <p:sp>
        <p:nvSpPr>
          <p:cNvPr id="74" name="Google Shape;74;p4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4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76" name="Google Shape;76;p4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7" name="Google Shape;77;p4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4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4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
        <p:nvSpPr>
          <p:cNvPr id="80" name="Google Shape;80;p46"/>
          <p:cNvSpPr/>
          <p:nvPr/>
        </p:nvSpPr>
        <p:spPr>
          <a:xfrm>
            <a:off x="369122" y="1215899"/>
            <a:ext cx="969995" cy="485035"/>
          </a:xfrm>
          <a:custGeom>
            <a:avLst/>
            <a:gdLst/>
            <a:ahLst/>
            <a:cxnLst/>
            <a:rect l="l" t="t" r="r" b="b"/>
            <a:pathLst>
              <a:path w="969995" h="485035" extrusionOk="0">
                <a:moveTo>
                  <a:pt x="0" y="1244"/>
                </a:moveTo>
                <a:lnTo>
                  <a:pt x="478151" y="485035"/>
                </a:lnTo>
                <a:lnTo>
                  <a:pt x="969995" y="0"/>
                </a:lnTo>
                <a:lnTo>
                  <a:pt x="0" y="1244"/>
                </a:lnTo>
                <a:close/>
              </a:path>
            </a:pathLst>
          </a:custGeom>
          <a:solidFill>
            <a:srgbClr val="EAF1D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1" name="Google Shape;81;p46"/>
          <p:cNvSpPr/>
          <p:nvPr/>
        </p:nvSpPr>
        <p:spPr>
          <a:xfrm>
            <a:off x="-12620" y="3531"/>
            <a:ext cx="1733477" cy="1203901"/>
          </a:xfrm>
          <a:custGeom>
            <a:avLst/>
            <a:gdLst/>
            <a:ahLst/>
            <a:cxnLst/>
            <a:rect l="l" t="t" r="r" b="b"/>
            <a:pathLst>
              <a:path w="1733477" h="1203901" extrusionOk="0">
                <a:moveTo>
                  <a:pt x="0" y="829667"/>
                </a:moveTo>
                <a:lnTo>
                  <a:pt x="370703" y="1203901"/>
                </a:lnTo>
                <a:lnTo>
                  <a:pt x="1355713" y="1203901"/>
                </a:lnTo>
                <a:lnTo>
                  <a:pt x="1733477" y="829667"/>
                </a:lnTo>
                <a:lnTo>
                  <a:pt x="974419" y="0"/>
                </a:lnTo>
                <a:lnTo>
                  <a:pt x="7062" y="0"/>
                </a:lnTo>
                <a:lnTo>
                  <a:pt x="0" y="829667"/>
                </a:lnTo>
                <a:close/>
              </a:path>
            </a:pathLst>
          </a:custGeom>
          <a:solidFill>
            <a:srgbClr val="C2D59B"/>
          </a:solidFill>
          <a:ln w="9525"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107"/>
        <p:cNvGrpSpPr/>
        <p:nvPr/>
      </p:nvGrpSpPr>
      <p:grpSpPr>
        <a:xfrm>
          <a:off x="0" y="0"/>
          <a:ext cx="0" cy="0"/>
          <a:chOff x="0" y="0"/>
          <a:chExt cx="0" cy="0"/>
        </a:xfrm>
      </p:grpSpPr>
      <p:sp>
        <p:nvSpPr>
          <p:cNvPr id="108" name="Google Shape;108;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9" name="Google Shape;109;p3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0" name="Google Shape;110;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1" name="Google Shape;111;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2" name="Google Shape;112;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2"/>
        <p:cNvGrpSpPr/>
        <p:nvPr/>
      </p:nvGrpSpPr>
      <p:grpSpPr>
        <a:xfrm>
          <a:off x="0" y="0"/>
          <a:ext cx="0" cy="0"/>
          <a:chOff x="0" y="0"/>
          <a:chExt cx="0" cy="0"/>
        </a:xfrm>
      </p:grpSpPr>
      <p:sp>
        <p:nvSpPr>
          <p:cNvPr id="303" name="Google Shape;303;p13"/>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i="1" dirty="0" smtClean="0"/>
              <a:t>3 </a:t>
            </a:r>
            <a:r>
              <a:rPr lang="fr-FR" sz="2400" b="1" i="1" dirty="0"/>
              <a:t>– Difficultés concernant l’allotissement obligatoire</a:t>
            </a:r>
            <a:endParaRPr sz="2400" b="1" i="1" dirty="0"/>
          </a:p>
        </p:txBody>
      </p:sp>
      <p:sp>
        <p:nvSpPr>
          <p:cNvPr id="304" name="Google Shape;304;p13"/>
          <p:cNvSpPr txBox="1">
            <a:spLocks noGrp="1"/>
          </p:cNvSpPr>
          <p:nvPr>
            <p:ph type="body" idx="1"/>
          </p:nvPr>
        </p:nvSpPr>
        <p:spPr>
          <a:xfrm>
            <a:off x="0" y="1268760"/>
            <a:ext cx="9144000" cy="512613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None/>
            </a:pPr>
            <a:endParaRPr lang="fr-FR" sz="1700" u="sng" dirty="0" smtClean="0">
              <a:solidFill>
                <a:srgbClr val="0070C0"/>
              </a:solidFill>
              <a:latin typeface="Arial Narrow" panose="020B0606020202030204" pitchFamily="34" charset="0"/>
            </a:endParaRPr>
          </a:p>
          <a:p>
            <a:pPr marL="0" lvl="0" indent="0" algn="l" rtl="0">
              <a:lnSpc>
                <a:spcPct val="100000"/>
              </a:lnSpc>
              <a:spcBef>
                <a:spcPts val="0"/>
              </a:spcBef>
              <a:spcAft>
                <a:spcPts val="0"/>
              </a:spcAft>
              <a:buClr>
                <a:schemeClr val="dk1"/>
              </a:buClr>
              <a:buSzPts val="2400"/>
              <a:buNone/>
            </a:pPr>
            <a:endParaRPr lang="fr-FR" sz="1700" u="sng" dirty="0">
              <a:solidFill>
                <a:srgbClr val="0070C0"/>
              </a:solidFill>
              <a:latin typeface="Arial Narrow" panose="020B0606020202030204" pitchFamily="34" charset="0"/>
            </a:endParaRPr>
          </a:p>
          <a:p>
            <a:pPr marL="0" lvl="0" indent="0">
              <a:spcBef>
                <a:spcPts val="0"/>
              </a:spcBef>
              <a:buSzPts val="2400"/>
              <a:buNone/>
            </a:pPr>
            <a:r>
              <a:rPr lang="fr-FR" sz="1700" u="sng" dirty="0" smtClean="0">
                <a:solidFill>
                  <a:srgbClr val="0070C0"/>
                </a:solidFill>
                <a:latin typeface="Arial Narrow" panose="020B0606020202030204" pitchFamily="34" charset="0"/>
              </a:rPr>
              <a:t>Modifications </a:t>
            </a:r>
            <a:r>
              <a:rPr lang="fr-FR" sz="1700" u="sng" dirty="0">
                <a:solidFill>
                  <a:srgbClr val="0070C0"/>
                </a:solidFill>
                <a:latin typeface="Arial Narrow" panose="020B0606020202030204" pitchFamily="34" charset="0"/>
              </a:rPr>
              <a:t>de la réglementation (article 8) </a:t>
            </a:r>
            <a:r>
              <a:rPr lang="fr-FR" sz="1700" dirty="0">
                <a:solidFill>
                  <a:srgbClr val="0070C0"/>
                </a:solidFill>
                <a:latin typeface="Arial Narrow" panose="020B0606020202030204" pitchFamily="34" charset="0"/>
              </a:rPr>
              <a:t>: dérogations</a:t>
            </a:r>
            <a:endParaRPr sz="1700" dirty="0">
              <a:solidFill>
                <a:srgbClr val="0070C0"/>
              </a:solidFill>
              <a:latin typeface="Arial Narrow" panose="020B0606020202030204" pitchFamily="34" charset="0"/>
            </a:endParaRPr>
          </a:p>
          <a:p>
            <a:pPr marL="0" lvl="0" indent="0" algn="l" rtl="0">
              <a:lnSpc>
                <a:spcPct val="100000"/>
              </a:lnSpc>
              <a:spcBef>
                <a:spcPts val="2400"/>
              </a:spcBef>
              <a:spcAft>
                <a:spcPts val="0"/>
              </a:spcAft>
              <a:buClr>
                <a:schemeClr val="dk1"/>
              </a:buClr>
              <a:buSzPts val="2000"/>
              <a:buNone/>
            </a:pPr>
            <a:r>
              <a:rPr lang="fr-FR" sz="1700" u="sng" dirty="0">
                <a:solidFill>
                  <a:srgbClr val="0070C0"/>
                </a:solidFill>
                <a:latin typeface="Arial Narrow" panose="020B0606020202030204" pitchFamily="34" charset="0"/>
              </a:rPr>
              <a:t>Marchés de travaux : </a:t>
            </a:r>
            <a:r>
              <a:rPr lang="fr-FR" sz="1700" i="1" dirty="0">
                <a:solidFill>
                  <a:srgbClr val="0070C0"/>
                </a:solidFill>
                <a:latin typeface="Arial Narrow" panose="020B0606020202030204" pitchFamily="34" charset="0"/>
              </a:rPr>
              <a:t>extension de la dérogation existante pour les travaux &lt; 50 MF</a:t>
            </a:r>
            <a:r>
              <a:rPr lang="fr-FR" sz="1700" dirty="0">
                <a:solidFill>
                  <a:srgbClr val="0070C0"/>
                </a:solidFill>
                <a:latin typeface="Arial Narrow" panose="020B0606020202030204" pitchFamily="34" charset="0"/>
              </a:rPr>
              <a:t> </a:t>
            </a:r>
            <a:endParaRPr sz="1700" dirty="0">
              <a:solidFill>
                <a:srgbClr val="0070C0"/>
              </a:solidFill>
              <a:latin typeface="Arial Narrow" panose="020B0606020202030204" pitchFamily="34" charset="0"/>
            </a:endParaRPr>
          </a:p>
          <a:p>
            <a:pPr marL="0" lvl="0" indent="0" algn="l" rtl="0">
              <a:lnSpc>
                <a:spcPct val="100000"/>
              </a:lnSpc>
              <a:spcBef>
                <a:spcPts val="1000"/>
              </a:spcBef>
              <a:spcAft>
                <a:spcPts val="0"/>
              </a:spcAft>
              <a:buClr>
                <a:schemeClr val="dk1"/>
              </a:buClr>
              <a:buSzPts val="2000"/>
              <a:buNone/>
            </a:pPr>
            <a:r>
              <a:rPr lang="fr-FR" sz="1700" dirty="0">
                <a:solidFill>
                  <a:srgbClr val="0070C0"/>
                </a:solidFill>
                <a:latin typeface="Arial Narrow" panose="020B0606020202030204" pitchFamily="34" charset="0"/>
              </a:rPr>
              <a:t>« 2° À bons de commandes, lorsque chaque bon de commande correspond à un objet unique indépendant et est d'un montant inférieur à 50 000 000 F. CFP hors taxes ;</a:t>
            </a: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rPr>
              <a:t>3° Cadres, lorsque chaque marché subséquent correspond à un objet unique indépendant et dont le montant global est inférieur à 50 000 000 F. CFP hors taxes. »</a:t>
            </a:r>
            <a:endParaRPr sz="1700" dirty="0">
              <a:solidFill>
                <a:srgbClr val="0070C0"/>
              </a:solidFill>
              <a:latin typeface="Arial Narrow" panose="020B0606020202030204" pitchFamily="34" charset="0"/>
            </a:endParaRPr>
          </a:p>
          <a:p>
            <a:pPr marL="0" lvl="0" indent="0" algn="l" rtl="0">
              <a:lnSpc>
                <a:spcPct val="100000"/>
              </a:lnSpc>
              <a:spcBef>
                <a:spcPts val="2400"/>
              </a:spcBef>
              <a:spcAft>
                <a:spcPts val="0"/>
              </a:spcAft>
              <a:buClr>
                <a:schemeClr val="dk1"/>
              </a:buClr>
              <a:buSzPts val="2000"/>
              <a:buNone/>
            </a:pPr>
            <a:r>
              <a:rPr lang="fr-FR" sz="1700" u="sng" dirty="0">
                <a:solidFill>
                  <a:srgbClr val="0070C0"/>
                </a:solidFill>
                <a:latin typeface="Arial Narrow" panose="020B0606020202030204" pitchFamily="34" charset="0"/>
              </a:rPr>
              <a:t>Marchés de conception-réalisation</a:t>
            </a:r>
            <a:endParaRPr sz="1700" u="sng" dirty="0">
              <a:solidFill>
                <a:srgbClr val="0070C0"/>
              </a:solidFill>
              <a:latin typeface="Arial Narrow" panose="020B0606020202030204" pitchFamily="34" charset="0"/>
            </a:endParaRPr>
          </a:p>
          <a:p>
            <a:pPr marL="0" lvl="0" indent="0" algn="l" rtl="0">
              <a:lnSpc>
                <a:spcPct val="100000"/>
              </a:lnSpc>
              <a:spcBef>
                <a:spcPts val="1000"/>
              </a:spcBef>
              <a:spcAft>
                <a:spcPts val="0"/>
              </a:spcAft>
              <a:buClr>
                <a:schemeClr val="dk1"/>
              </a:buClr>
              <a:buSzPts val="2000"/>
              <a:buNone/>
            </a:pPr>
            <a:r>
              <a:rPr lang="fr-FR" sz="1700" dirty="0">
                <a:solidFill>
                  <a:srgbClr val="0070C0"/>
                </a:solidFill>
                <a:latin typeface="Arial Narrow" panose="020B0606020202030204" pitchFamily="34" charset="0"/>
              </a:rPr>
              <a:t>« … lorsqu'il est nécessaire de confier à un même opérateur ou groupement d'opérateurs, les études de conception et la réalisation d'un ouvrage, pour des motifs liés à sa destination, à sa mise en </a:t>
            </a:r>
            <a:r>
              <a:rPr lang="fr-FR" sz="1700" dirty="0" smtClean="0">
                <a:solidFill>
                  <a:srgbClr val="0070C0"/>
                </a:solidFill>
                <a:latin typeface="Arial Narrow" panose="020B0606020202030204" pitchFamily="34" charset="0"/>
              </a:rPr>
              <a:t>œuvre </a:t>
            </a:r>
            <a:r>
              <a:rPr lang="fr-FR" sz="1700" dirty="0">
                <a:solidFill>
                  <a:srgbClr val="0070C0"/>
                </a:solidFill>
                <a:latin typeface="Arial Narrow" panose="020B0606020202030204" pitchFamily="34" charset="0"/>
              </a:rPr>
              <a:t>technique </a:t>
            </a:r>
            <a:r>
              <a:rPr lang="fr-FR" sz="1700" i="1" dirty="0">
                <a:solidFill>
                  <a:srgbClr val="0070C0"/>
                </a:solidFill>
                <a:latin typeface="Arial Narrow" panose="020B0606020202030204" pitchFamily="34" charset="0"/>
              </a:rPr>
              <a:t>ou à une trop grande complexité dans la recherche de responsabilité en cas de dysfonctionnement ou de désordre</a:t>
            </a:r>
            <a:r>
              <a:rPr lang="fr-FR" sz="1700" dirty="0">
                <a:solidFill>
                  <a:srgbClr val="0070C0"/>
                </a:solidFill>
                <a:latin typeface="Arial Narrow" panose="020B0606020202030204" pitchFamily="34" charset="0"/>
              </a:rPr>
              <a:t>. »</a:t>
            </a:r>
            <a:endParaRPr sz="1700" dirty="0">
              <a:solidFill>
                <a:srgbClr val="0070C0"/>
              </a:solidFill>
              <a:latin typeface="Arial Narrow" panose="020B0606020202030204" pitchFamily="34" charset="0"/>
            </a:endParaRPr>
          </a:p>
          <a:p>
            <a:pPr marL="342900" lvl="0" indent="-215900" algn="l" rtl="0">
              <a:lnSpc>
                <a:spcPct val="100000"/>
              </a:lnSpc>
              <a:spcBef>
                <a:spcPts val="400"/>
              </a:spcBef>
              <a:spcAft>
                <a:spcPts val="0"/>
              </a:spcAft>
              <a:buClr>
                <a:schemeClr val="dk1"/>
              </a:buClr>
              <a:buSzPts val="2000"/>
              <a:buNone/>
            </a:pPr>
            <a:endParaRPr dirty="0"/>
          </a:p>
          <a:p>
            <a:pPr marL="342900" lvl="0" indent="-215900" algn="l" rtl="0">
              <a:lnSpc>
                <a:spcPct val="100000"/>
              </a:lnSpc>
              <a:spcBef>
                <a:spcPts val="400"/>
              </a:spcBef>
              <a:spcAft>
                <a:spcPts val="0"/>
              </a:spcAft>
              <a:buClr>
                <a:schemeClr val="dk1"/>
              </a:buClr>
              <a:buSzPts val="2000"/>
              <a:buFont typeface="Calibri"/>
              <a:buNone/>
            </a:pPr>
            <a:endParaRPr dirty="0"/>
          </a:p>
          <a:p>
            <a:pPr marL="342900" lvl="0" indent="-190500" algn="l" rtl="0">
              <a:lnSpc>
                <a:spcPct val="100000"/>
              </a:lnSpc>
              <a:spcBef>
                <a:spcPts val="480"/>
              </a:spcBef>
              <a:spcAft>
                <a:spcPts val="0"/>
              </a:spcAft>
              <a:buClr>
                <a:schemeClr val="dk1"/>
              </a:buClr>
              <a:buSzPts val="2400"/>
              <a:buNone/>
            </a:pPr>
            <a:endParaRPr sz="2400" dirty="0"/>
          </a:p>
        </p:txBody>
      </p:sp>
      <p:sp>
        <p:nvSpPr>
          <p:cNvPr id="305" name="Google Shape;305;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0"/>
        <p:cNvGrpSpPr/>
        <p:nvPr/>
      </p:nvGrpSpPr>
      <p:grpSpPr>
        <a:xfrm>
          <a:off x="0" y="0"/>
          <a:ext cx="0" cy="0"/>
          <a:chOff x="0" y="0"/>
          <a:chExt cx="0" cy="0"/>
        </a:xfrm>
      </p:grpSpPr>
      <p:sp>
        <p:nvSpPr>
          <p:cNvPr id="311" name="Google Shape;311;p14"/>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i="1" dirty="0" smtClean="0"/>
              <a:t>3 </a:t>
            </a:r>
            <a:r>
              <a:rPr lang="fr-FR" sz="2400" b="1" i="1" dirty="0"/>
              <a:t>– Difficultés concernant l’allotissement obligatoire</a:t>
            </a:r>
            <a:endParaRPr sz="2400" b="1" i="1" dirty="0"/>
          </a:p>
        </p:txBody>
      </p:sp>
      <p:sp>
        <p:nvSpPr>
          <p:cNvPr id="312" name="Google Shape;312;p14"/>
          <p:cNvSpPr txBox="1">
            <a:spLocks noGrp="1"/>
          </p:cNvSpPr>
          <p:nvPr>
            <p:ph type="body" idx="1"/>
          </p:nvPr>
        </p:nvSpPr>
        <p:spPr>
          <a:xfrm>
            <a:off x="179512" y="1268760"/>
            <a:ext cx="8856984" cy="512613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None/>
            </a:pPr>
            <a:endParaRPr lang="fr-FR" sz="1700" u="sng" dirty="0" smtClean="0">
              <a:solidFill>
                <a:srgbClr val="0070C0"/>
              </a:solidFill>
              <a:latin typeface="Arial Narrow" panose="020B0606020202030204" pitchFamily="34" charset="0"/>
            </a:endParaRPr>
          </a:p>
          <a:p>
            <a:pPr marL="0" lvl="0" indent="0" algn="l" rtl="0">
              <a:lnSpc>
                <a:spcPct val="100000"/>
              </a:lnSpc>
              <a:spcBef>
                <a:spcPts val="0"/>
              </a:spcBef>
              <a:spcAft>
                <a:spcPts val="0"/>
              </a:spcAft>
              <a:buClr>
                <a:schemeClr val="dk1"/>
              </a:buClr>
              <a:buSzPts val="2400"/>
              <a:buNone/>
            </a:pPr>
            <a:endParaRPr lang="fr-FR" sz="1700" u="sng" dirty="0">
              <a:solidFill>
                <a:srgbClr val="0070C0"/>
              </a:solidFill>
              <a:latin typeface="Arial Narrow" panose="020B0606020202030204" pitchFamily="34" charset="0"/>
            </a:endParaRPr>
          </a:p>
          <a:p>
            <a:pPr marL="0" lvl="0" indent="0">
              <a:spcBef>
                <a:spcPts val="0"/>
              </a:spcBef>
              <a:buSzPts val="2400"/>
              <a:buNone/>
            </a:pPr>
            <a:r>
              <a:rPr lang="fr-FR" sz="1700" u="sng" dirty="0" smtClean="0">
                <a:solidFill>
                  <a:srgbClr val="0070C0"/>
                </a:solidFill>
                <a:latin typeface="Arial Narrow" panose="020B0606020202030204" pitchFamily="34" charset="0"/>
              </a:rPr>
              <a:t>Modifications </a:t>
            </a:r>
            <a:r>
              <a:rPr lang="fr-FR" sz="1700" u="sng" dirty="0">
                <a:solidFill>
                  <a:srgbClr val="0070C0"/>
                </a:solidFill>
                <a:latin typeface="Arial Narrow" panose="020B0606020202030204" pitchFamily="34" charset="0"/>
              </a:rPr>
              <a:t>de la réglementation (article 8) : </a:t>
            </a:r>
            <a:r>
              <a:rPr lang="fr-FR" sz="1700" dirty="0">
                <a:solidFill>
                  <a:srgbClr val="0070C0"/>
                </a:solidFill>
                <a:latin typeface="Arial Narrow" panose="020B0606020202030204" pitchFamily="34" charset="0"/>
              </a:rPr>
              <a:t>dérogations</a:t>
            </a:r>
            <a:endParaRPr sz="1700" dirty="0">
              <a:solidFill>
                <a:srgbClr val="0070C0"/>
              </a:solidFill>
              <a:latin typeface="Arial Narrow" panose="020B0606020202030204" pitchFamily="34" charset="0"/>
            </a:endParaRPr>
          </a:p>
          <a:p>
            <a:pPr marL="0" lvl="0" indent="0" algn="l" rtl="0">
              <a:lnSpc>
                <a:spcPct val="100000"/>
              </a:lnSpc>
              <a:spcBef>
                <a:spcPts val="1200"/>
              </a:spcBef>
              <a:spcAft>
                <a:spcPts val="0"/>
              </a:spcAft>
              <a:buClr>
                <a:schemeClr val="dk1"/>
              </a:buClr>
              <a:buSzPts val="2000"/>
              <a:buNone/>
            </a:pPr>
            <a:r>
              <a:rPr lang="fr-FR" sz="1700" u="sng" dirty="0">
                <a:solidFill>
                  <a:srgbClr val="0070C0"/>
                </a:solidFill>
                <a:latin typeface="Arial Narrow" panose="020B0606020202030204" pitchFamily="34" charset="0"/>
              </a:rPr>
              <a:t>Marchés globaux de </a:t>
            </a:r>
            <a:r>
              <a:rPr lang="fr-FR" sz="1700" u="sng" dirty="0" smtClean="0">
                <a:solidFill>
                  <a:srgbClr val="0070C0"/>
                </a:solidFill>
                <a:latin typeface="Arial Narrow" panose="020B0606020202030204" pitchFamily="34" charset="0"/>
              </a:rPr>
              <a:t>performance</a:t>
            </a:r>
            <a:r>
              <a:rPr lang="fr-FR" sz="1700" u="sng" dirty="0">
                <a:solidFill>
                  <a:srgbClr val="0070C0"/>
                </a:solidFill>
                <a:latin typeface="Arial Narrow" panose="020B0606020202030204" pitchFamily="34" charset="0"/>
              </a:rPr>
              <a:t> </a:t>
            </a:r>
            <a:endParaRPr sz="1700" u="sng"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rPr>
              <a:t>« associant l'exploitation ou la maintenance à la réalisation ou à la conception-réalisation de prestations afin de remplir des objectifs chiffrés de performance. Ces objectifs sont définis notamment en termes de niveau d'activité, de qualité de service, d'efficacité énergétique ou d'incidence écologique.</a:t>
            </a: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rPr>
              <a:t>Les prix des prestations de réalisation, d'exploitation ou de maintenance du marché global de performance apparaissent de manière séparée. </a:t>
            </a: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rPr>
              <a:t>La rémunération des prestations d'exploitation ou de maintenance du marché global de performance est liée à l'atteinte des engagements de performances mesurables, fixées par le marché pour toute sa durée.</a:t>
            </a: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rPr>
              <a:t>Pour attribuer le marché global de performance, l'acheteur se fonde sur une pluralité de critères parmi lesquels figurent le critère du coût global ainsi qu'un ou plusieurs critères relatifs aux objectifs de performance définis en fonction de l'objet du marché  »</a:t>
            </a:r>
            <a:endParaRPr sz="1700" dirty="0">
              <a:solidFill>
                <a:srgbClr val="0070C0"/>
              </a:solidFill>
              <a:latin typeface="Arial Narrow" panose="020B0606020202030204" pitchFamily="34" charset="0"/>
            </a:endParaRPr>
          </a:p>
          <a:p>
            <a:pPr marL="342900" lvl="0" indent="-215900" algn="l" rtl="0">
              <a:lnSpc>
                <a:spcPct val="100000"/>
              </a:lnSpc>
              <a:spcBef>
                <a:spcPts val="400"/>
              </a:spcBef>
              <a:spcAft>
                <a:spcPts val="0"/>
              </a:spcAft>
              <a:buClr>
                <a:schemeClr val="dk1"/>
              </a:buClr>
              <a:buSzPts val="2000"/>
              <a:buNone/>
            </a:pPr>
            <a:endParaRPr dirty="0"/>
          </a:p>
          <a:p>
            <a:pPr marL="342900" lvl="0" indent="-215900" algn="l" rtl="0">
              <a:lnSpc>
                <a:spcPct val="100000"/>
              </a:lnSpc>
              <a:spcBef>
                <a:spcPts val="400"/>
              </a:spcBef>
              <a:spcAft>
                <a:spcPts val="0"/>
              </a:spcAft>
              <a:buClr>
                <a:schemeClr val="dk1"/>
              </a:buClr>
              <a:buSzPts val="2000"/>
              <a:buFont typeface="Calibri"/>
              <a:buNone/>
            </a:pPr>
            <a:endParaRPr dirty="0"/>
          </a:p>
          <a:p>
            <a:pPr marL="342900" lvl="0" indent="-190500" algn="l" rtl="0">
              <a:lnSpc>
                <a:spcPct val="100000"/>
              </a:lnSpc>
              <a:spcBef>
                <a:spcPts val="480"/>
              </a:spcBef>
              <a:spcAft>
                <a:spcPts val="0"/>
              </a:spcAft>
              <a:buClr>
                <a:schemeClr val="dk1"/>
              </a:buClr>
              <a:buSzPts val="2400"/>
              <a:buNone/>
            </a:pPr>
            <a:endParaRPr sz="2400" dirty="0"/>
          </a:p>
        </p:txBody>
      </p:sp>
      <p:sp>
        <p:nvSpPr>
          <p:cNvPr id="313" name="Google Shape;31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8"/>
        <p:cNvGrpSpPr/>
        <p:nvPr/>
      </p:nvGrpSpPr>
      <p:grpSpPr>
        <a:xfrm>
          <a:off x="0" y="0"/>
          <a:ext cx="0" cy="0"/>
          <a:chOff x="0" y="0"/>
          <a:chExt cx="0" cy="0"/>
        </a:xfrm>
      </p:grpSpPr>
      <p:sp>
        <p:nvSpPr>
          <p:cNvPr id="319" name="Google Shape;319;p15"/>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i="1" dirty="0" smtClean="0"/>
              <a:t>3 </a:t>
            </a:r>
            <a:r>
              <a:rPr lang="fr-FR" sz="2400" b="1" i="1" dirty="0"/>
              <a:t>– Difficultés concernant l’allotissement obligatoire</a:t>
            </a:r>
            <a:endParaRPr sz="2400" b="1" i="1" dirty="0"/>
          </a:p>
        </p:txBody>
      </p:sp>
      <p:sp>
        <p:nvSpPr>
          <p:cNvPr id="320" name="Google Shape;320;p15"/>
          <p:cNvSpPr txBox="1">
            <a:spLocks noGrp="1"/>
          </p:cNvSpPr>
          <p:nvPr>
            <p:ph type="body" idx="1"/>
          </p:nvPr>
        </p:nvSpPr>
        <p:spPr>
          <a:xfrm>
            <a:off x="179512" y="1196752"/>
            <a:ext cx="8856984" cy="512613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None/>
            </a:pPr>
            <a:endParaRPr lang="fr-FR" sz="1700" u="sng" dirty="0" smtClean="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0"/>
              </a:spcBef>
              <a:spcAft>
                <a:spcPts val="0"/>
              </a:spcAft>
              <a:buClr>
                <a:schemeClr val="dk1"/>
              </a:buClr>
              <a:buSzPts val="2400"/>
              <a:buNone/>
            </a:pPr>
            <a:endParaRPr lang="fr-FR" sz="1700" u="sng" dirty="0">
              <a:solidFill>
                <a:srgbClr val="0070C0"/>
              </a:solidFill>
              <a:latin typeface="Arial Narrow" panose="020B0606020202030204" pitchFamily="34" charset="0"/>
              <a:cs typeface="Calibri" panose="020F0502020204030204" pitchFamily="34" charset="0"/>
            </a:endParaRPr>
          </a:p>
          <a:p>
            <a:pPr marL="0" lvl="0" indent="0">
              <a:spcBef>
                <a:spcPts val="0"/>
              </a:spcBef>
              <a:buSzPts val="2400"/>
              <a:buNone/>
            </a:pPr>
            <a:r>
              <a:rPr lang="fr-FR" sz="1700" u="sng" dirty="0" smtClean="0">
                <a:solidFill>
                  <a:srgbClr val="0070C0"/>
                </a:solidFill>
                <a:latin typeface="Arial Narrow" panose="020B0606020202030204" pitchFamily="34" charset="0"/>
                <a:cs typeface="Calibri" panose="020F0502020204030204" pitchFamily="34" charset="0"/>
              </a:rPr>
              <a:t>Modifications </a:t>
            </a:r>
            <a:r>
              <a:rPr lang="fr-FR" sz="1700" u="sng" dirty="0">
                <a:solidFill>
                  <a:srgbClr val="0070C0"/>
                </a:solidFill>
                <a:latin typeface="Arial Narrow" panose="020B0606020202030204" pitchFamily="34" charset="0"/>
              </a:rPr>
              <a:t>de la réglementation </a:t>
            </a:r>
            <a:r>
              <a:rPr lang="fr-FR" sz="1700" u="sng" dirty="0" smtClean="0">
                <a:solidFill>
                  <a:srgbClr val="0070C0"/>
                </a:solidFill>
                <a:latin typeface="Arial Narrow" panose="020B0606020202030204" pitchFamily="34" charset="0"/>
                <a:cs typeface="Calibri" panose="020F0502020204030204" pitchFamily="34" charset="0"/>
              </a:rPr>
              <a:t>(</a:t>
            </a:r>
            <a:r>
              <a:rPr lang="fr-FR" sz="1700" u="sng" dirty="0">
                <a:solidFill>
                  <a:srgbClr val="0070C0"/>
                </a:solidFill>
                <a:latin typeface="Arial Narrow" panose="020B0606020202030204" pitchFamily="34" charset="0"/>
                <a:cs typeface="Calibri" panose="020F0502020204030204" pitchFamily="34" charset="0"/>
              </a:rPr>
              <a:t>article 8) : </a:t>
            </a:r>
            <a:r>
              <a:rPr lang="fr-FR" sz="1700" dirty="0">
                <a:solidFill>
                  <a:srgbClr val="0070C0"/>
                </a:solidFill>
                <a:latin typeface="Arial Narrow" panose="020B0606020202030204" pitchFamily="34" charset="0"/>
                <a:cs typeface="Calibri" panose="020F0502020204030204" pitchFamily="34" charset="0"/>
              </a:rPr>
              <a:t>dérogations</a:t>
            </a:r>
            <a:endParaRPr sz="1700"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2400"/>
              </a:spcBef>
              <a:spcAft>
                <a:spcPts val="0"/>
              </a:spcAft>
              <a:buClr>
                <a:schemeClr val="dk1"/>
              </a:buClr>
              <a:buSzPts val="2000"/>
              <a:buNone/>
            </a:pPr>
            <a:r>
              <a:rPr lang="fr-FR" sz="1700" u="sng" dirty="0">
                <a:solidFill>
                  <a:srgbClr val="0070C0"/>
                </a:solidFill>
                <a:latin typeface="Arial Narrow" panose="020B0606020202030204" pitchFamily="34" charset="0"/>
                <a:cs typeface="Calibri" panose="020F0502020204030204" pitchFamily="34" charset="0"/>
              </a:rPr>
              <a:t>Marchés d’études</a:t>
            </a:r>
            <a:endParaRPr sz="1700" u="sng"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0"/>
              </a:spcBef>
              <a:spcAft>
                <a:spcPts val="0"/>
              </a:spcAft>
              <a:buClr>
                <a:schemeClr val="dk1"/>
              </a:buClr>
              <a:buSzPts val="2000"/>
              <a:buNone/>
            </a:pPr>
            <a:r>
              <a:rPr lang="fr-FR" sz="1700" dirty="0">
                <a:solidFill>
                  <a:srgbClr val="0070C0"/>
                </a:solidFill>
                <a:latin typeface="Arial Narrow" panose="020B0606020202030204" pitchFamily="34" charset="0"/>
                <a:cs typeface="Calibri" panose="020F0502020204030204" pitchFamily="34" charset="0"/>
              </a:rPr>
              <a:t>« Les marchés ayant pour objet une mission globale d'études, de conception, ou de maîtrise d'œuvre rendant nécessaire l'association d’opérateurs de technicité différente pour l'établissement ou la réalisation d'un projet déterminé. »</a:t>
            </a:r>
            <a:endParaRPr sz="1700"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2400"/>
              </a:spcBef>
              <a:spcAft>
                <a:spcPts val="0"/>
              </a:spcAft>
              <a:buClr>
                <a:schemeClr val="dk1"/>
              </a:buClr>
              <a:buSzPts val="2000"/>
              <a:buNone/>
            </a:pPr>
            <a:r>
              <a:rPr lang="fr-FR" sz="1700" u="sng" dirty="0">
                <a:solidFill>
                  <a:srgbClr val="0070C0"/>
                </a:solidFill>
                <a:latin typeface="Arial Narrow" panose="020B0606020202030204" pitchFamily="34" charset="0"/>
                <a:cs typeface="Calibri" panose="020F0502020204030204" pitchFamily="34" charset="0"/>
              </a:rPr>
              <a:t>Marchés non autonomes en recherche de </a:t>
            </a:r>
            <a:r>
              <a:rPr lang="fr-FR" sz="1700" u="sng" dirty="0" smtClean="0">
                <a:solidFill>
                  <a:srgbClr val="0070C0"/>
                </a:solidFill>
                <a:latin typeface="Arial Narrow" panose="020B0606020202030204" pitchFamily="34" charset="0"/>
                <a:cs typeface="Calibri" panose="020F0502020204030204" pitchFamily="34" charset="0"/>
              </a:rPr>
              <a:t>responsabilité ou </a:t>
            </a:r>
            <a:r>
              <a:rPr lang="fr-FR" sz="1700" u="sng" dirty="0">
                <a:solidFill>
                  <a:srgbClr val="0070C0"/>
                </a:solidFill>
                <a:latin typeface="Arial Narrow" panose="020B0606020202030204" pitchFamily="34" charset="0"/>
                <a:cs typeface="Calibri" panose="020F0502020204030204" pitchFamily="34" charset="0"/>
              </a:rPr>
              <a:t>dont l’allotissement entraînerait un surenchérissement</a:t>
            </a:r>
            <a:endParaRPr sz="1700" u="sng"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0"/>
              </a:spcBef>
              <a:spcAft>
                <a:spcPts val="0"/>
              </a:spcAft>
              <a:buClr>
                <a:schemeClr val="dk1"/>
              </a:buClr>
              <a:buSzPts val="2000"/>
              <a:buNone/>
            </a:pPr>
            <a:r>
              <a:rPr lang="fr-FR" sz="1700" dirty="0">
                <a:solidFill>
                  <a:srgbClr val="0070C0"/>
                </a:solidFill>
                <a:latin typeface="Arial Narrow" panose="020B0606020202030204" pitchFamily="34" charset="0"/>
                <a:cs typeface="Calibri" panose="020F0502020204030204" pitchFamily="34" charset="0"/>
              </a:rPr>
              <a:t>« Les marchés dont les prestations ne sont pas autonomes en termes de </a:t>
            </a:r>
            <a:r>
              <a:rPr lang="fr-FR" sz="1700" i="1" dirty="0">
                <a:solidFill>
                  <a:srgbClr val="0070C0"/>
                </a:solidFill>
                <a:latin typeface="Arial Narrow" panose="020B0606020202030204" pitchFamily="34" charset="0"/>
                <a:cs typeface="Calibri" panose="020F0502020204030204" pitchFamily="34" charset="0"/>
              </a:rPr>
              <a:t>recherche de responsabilité en cas de dysfonctionnement ou de désordre </a:t>
            </a:r>
            <a:r>
              <a:rPr lang="fr-FR" sz="1700" dirty="0">
                <a:solidFill>
                  <a:srgbClr val="0070C0"/>
                </a:solidFill>
                <a:latin typeface="Arial Narrow" panose="020B0606020202030204" pitchFamily="34" charset="0"/>
                <a:cs typeface="Calibri" panose="020F0502020204030204" pitchFamily="34" charset="0"/>
              </a:rPr>
              <a:t>ou pour lesquels la dévolution en lots séparés rendrait financièrement plus coûteuse leur exécution. »</a:t>
            </a:r>
            <a:endParaRPr sz="1700" dirty="0">
              <a:solidFill>
                <a:srgbClr val="0070C0"/>
              </a:solidFill>
              <a:latin typeface="Arial Narrow" panose="020B0606020202030204" pitchFamily="34" charset="0"/>
              <a:cs typeface="Calibri" panose="020F0502020204030204" pitchFamily="34" charset="0"/>
            </a:endParaRPr>
          </a:p>
          <a:p>
            <a:pPr marL="342900" lvl="0" indent="-215900" algn="l" rtl="0">
              <a:lnSpc>
                <a:spcPct val="100000"/>
              </a:lnSpc>
              <a:spcBef>
                <a:spcPts val="400"/>
              </a:spcBef>
              <a:spcAft>
                <a:spcPts val="0"/>
              </a:spcAft>
              <a:buClr>
                <a:schemeClr val="dk1"/>
              </a:buClr>
              <a:buSzPts val="2000"/>
              <a:buNone/>
            </a:pPr>
            <a:endParaRPr sz="1700"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400"/>
              </a:spcBef>
              <a:spcAft>
                <a:spcPts val="0"/>
              </a:spcAft>
              <a:buClr>
                <a:schemeClr val="dk1"/>
              </a:buClr>
              <a:buSzPts val="2000"/>
              <a:buNone/>
            </a:pPr>
            <a:r>
              <a:rPr lang="fr-FR" sz="1700" i="1" dirty="0">
                <a:solidFill>
                  <a:srgbClr val="0070C0"/>
                </a:solidFill>
                <a:latin typeface="Arial Narrow" panose="020B0606020202030204" pitchFamily="34" charset="0"/>
                <a:cs typeface="Calibri" panose="020F0502020204030204" pitchFamily="34" charset="0"/>
              </a:rPr>
              <a:t>Nota : tous ces motifs de dérogation concernent des cas rares, sans impact significatif pour l’accessibilité des PME à la commande publique  ;  ils doivent s’apprécier sur des fondements objectifs et factuels et non sur une présomption.</a:t>
            </a:r>
            <a:endParaRPr sz="1700" dirty="0">
              <a:solidFill>
                <a:srgbClr val="0070C0"/>
              </a:solidFill>
              <a:latin typeface="Arial Narrow" panose="020B0606020202030204" pitchFamily="34" charset="0"/>
              <a:cs typeface="Calibri" panose="020F0502020204030204" pitchFamily="34" charset="0"/>
            </a:endParaRPr>
          </a:p>
          <a:p>
            <a:pPr marL="342900" lvl="0" indent="-190500" algn="l" rtl="0">
              <a:lnSpc>
                <a:spcPct val="100000"/>
              </a:lnSpc>
              <a:spcBef>
                <a:spcPts val="480"/>
              </a:spcBef>
              <a:spcAft>
                <a:spcPts val="0"/>
              </a:spcAft>
              <a:buClr>
                <a:schemeClr val="dk1"/>
              </a:buClr>
              <a:buSzPts val="2400"/>
              <a:buNone/>
            </a:pPr>
            <a:endParaRPr sz="2400" dirty="0"/>
          </a:p>
        </p:txBody>
      </p:sp>
      <p:sp>
        <p:nvSpPr>
          <p:cNvPr id="321" name="Google Shape;32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6"/>
        <p:cNvGrpSpPr/>
        <p:nvPr/>
      </p:nvGrpSpPr>
      <p:grpSpPr>
        <a:xfrm>
          <a:off x="0" y="0"/>
          <a:ext cx="0" cy="0"/>
          <a:chOff x="0" y="0"/>
          <a:chExt cx="0" cy="0"/>
        </a:xfrm>
      </p:grpSpPr>
      <p:sp>
        <p:nvSpPr>
          <p:cNvPr id="327" name="Google Shape;327;p16"/>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i="1" dirty="0" smtClean="0"/>
              <a:t>3 </a:t>
            </a:r>
            <a:r>
              <a:rPr lang="fr-FR" sz="2400" b="1" i="1" dirty="0"/>
              <a:t>– Difficultés concernant l’allotissement obligatoire</a:t>
            </a:r>
            <a:endParaRPr sz="2400" b="1" i="1" dirty="0"/>
          </a:p>
        </p:txBody>
      </p:sp>
      <p:sp>
        <p:nvSpPr>
          <p:cNvPr id="328" name="Google Shape;328;p16"/>
          <p:cNvSpPr txBox="1">
            <a:spLocks noGrp="1"/>
          </p:cNvSpPr>
          <p:nvPr>
            <p:ph type="body" idx="1"/>
          </p:nvPr>
        </p:nvSpPr>
        <p:spPr>
          <a:xfrm>
            <a:off x="179512" y="1772816"/>
            <a:ext cx="8640960" cy="4248472"/>
          </a:xfrm>
          <a:prstGeom prst="rect">
            <a:avLst/>
          </a:prstGeom>
          <a:noFill/>
          <a:ln>
            <a:noFill/>
          </a:ln>
        </p:spPr>
        <p:txBody>
          <a:bodyPr spcFirstLastPara="1" wrap="square" lIns="91425" tIns="45700" rIns="91425" bIns="45700" anchor="t" anchorCtr="0">
            <a:noAutofit/>
          </a:bodyPr>
          <a:lstStyle/>
          <a:p>
            <a:pPr marL="0" lvl="0" indent="0">
              <a:spcBef>
                <a:spcPts val="0"/>
              </a:spcBef>
              <a:buSzPts val="2400"/>
              <a:buNone/>
            </a:pPr>
            <a:r>
              <a:rPr lang="fr-FR" sz="1700" u="sng" dirty="0">
                <a:solidFill>
                  <a:srgbClr val="0070C0"/>
                </a:solidFill>
                <a:latin typeface="Arial Narrow" panose="020B0606020202030204" pitchFamily="34" charset="0"/>
              </a:rPr>
              <a:t>Modifications de la réglementation (article 40) :</a:t>
            </a:r>
            <a:endParaRPr sz="1700" u="sng"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endParaRPr lang="fr-FR" sz="1700" dirty="0" smtClean="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r>
              <a:rPr lang="fr-FR" sz="1700" dirty="0" smtClean="0">
                <a:solidFill>
                  <a:srgbClr val="0070C0"/>
                </a:solidFill>
                <a:latin typeface="Arial Narrow" panose="020B0606020202030204" pitchFamily="34" charset="0"/>
              </a:rPr>
              <a:t>Justification </a:t>
            </a:r>
            <a:r>
              <a:rPr lang="fr-FR" sz="1700" dirty="0">
                <a:solidFill>
                  <a:srgbClr val="0070C0"/>
                </a:solidFill>
                <a:latin typeface="Arial Narrow" panose="020B0606020202030204" pitchFamily="34" charset="0"/>
              </a:rPr>
              <a:t>du non allotissement dans le rapport de présentation d’un </a:t>
            </a:r>
            <a:r>
              <a:rPr lang="fr-FR" sz="1700" dirty="0" smtClean="0">
                <a:solidFill>
                  <a:srgbClr val="0070C0"/>
                </a:solidFill>
                <a:latin typeface="Arial Narrow" panose="020B0606020202030204" pitchFamily="34" charset="0"/>
              </a:rPr>
              <a:t>marché.</a:t>
            </a: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rPr>
              <a:t>« Tout projet de </a:t>
            </a:r>
            <a:r>
              <a:rPr lang="fr-FR" sz="1700" dirty="0" smtClean="0">
                <a:solidFill>
                  <a:srgbClr val="0070C0"/>
                </a:solidFill>
                <a:latin typeface="Arial Narrow" panose="020B0606020202030204" pitchFamily="34" charset="0"/>
              </a:rPr>
              <a:t>marché́ </a:t>
            </a:r>
            <a:r>
              <a:rPr lang="fr-FR" sz="1700" dirty="0">
                <a:solidFill>
                  <a:srgbClr val="0070C0"/>
                </a:solidFill>
                <a:latin typeface="Arial Narrow" panose="020B0606020202030204" pitchFamily="34" charset="0"/>
              </a:rPr>
              <a:t>(…) fait l’objet d’un rapport qui :</a:t>
            </a: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rPr>
              <a:t>(…)</a:t>
            </a:r>
            <a:endParaRPr sz="1700" dirty="0">
              <a:solidFill>
                <a:srgbClr val="0070C0"/>
              </a:solidFill>
              <a:latin typeface="Arial Narrow" panose="020B0606020202030204" pitchFamily="34" charset="0"/>
            </a:endParaRPr>
          </a:p>
          <a:p>
            <a:pPr marL="0" lvl="0" indent="0" algn="l" rtl="0">
              <a:lnSpc>
                <a:spcPct val="100000"/>
              </a:lnSpc>
              <a:spcBef>
                <a:spcPts val="400"/>
              </a:spcBef>
              <a:spcAft>
                <a:spcPts val="0"/>
              </a:spcAft>
              <a:buSzPts val="2000"/>
              <a:buNone/>
            </a:pPr>
            <a:r>
              <a:rPr lang="fr-FR" sz="1700" dirty="0">
                <a:solidFill>
                  <a:srgbClr val="0070C0"/>
                </a:solidFill>
                <a:latin typeface="Arial Narrow" panose="020B0606020202030204" pitchFamily="34" charset="0"/>
              </a:rPr>
              <a:t>3°) motive le choix du mode de passation adopté et notamment, le cas échéant, la décision de ne pas allotir (…) »</a:t>
            </a:r>
            <a:endParaRPr sz="1700" dirty="0">
              <a:solidFill>
                <a:srgbClr val="0070C0"/>
              </a:solidFill>
              <a:latin typeface="Arial Narrow" panose="020B0606020202030204" pitchFamily="34" charset="0"/>
            </a:endParaRPr>
          </a:p>
          <a:p>
            <a:pPr marL="342900" lvl="0" indent="-215900" algn="l" rtl="0">
              <a:lnSpc>
                <a:spcPct val="100000"/>
              </a:lnSpc>
              <a:spcBef>
                <a:spcPts val="400"/>
              </a:spcBef>
              <a:spcAft>
                <a:spcPts val="0"/>
              </a:spcAft>
              <a:buClr>
                <a:schemeClr val="dk1"/>
              </a:buClr>
              <a:buSzPts val="2000"/>
              <a:buNone/>
            </a:pPr>
            <a:endParaRPr sz="1700" dirty="0">
              <a:solidFill>
                <a:srgbClr val="0070C0"/>
              </a:solidFill>
              <a:latin typeface="Arial Narrow" panose="020B0606020202030204" pitchFamily="34" charset="0"/>
            </a:endParaRPr>
          </a:p>
          <a:p>
            <a:pPr marL="342900" lvl="0" indent="-215900" algn="l" rtl="0">
              <a:lnSpc>
                <a:spcPct val="100000"/>
              </a:lnSpc>
              <a:spcBef>
                <a:spcPts val="400"/>
              </a:spcBef>
              <a:spcAft>
                <a:spcPts val="0"/>
              </a:spcAft>
              <a:buClr>
                <a:schemeClr val="dk1"/>
              </a:buClr>
              <a:buSzPts val="2000"/>
              <a:buFont typeface="Calibri"/>
              <a:buNone/>
            </a:pPr>
            <a:endParaRPr dirty="0"/>
          </a:p>
          <a:p>
            <a:pPr marL="342900" lvl="0" indent="-190500" algn="l" rtl="0">
              <a:lnSpc>
                <a:spcPct val="100000"/>
              </a:lnSpc>
              <a:spcBef>
                <a:spcPts val="480"/>
              </a:spcBef>
              <a:spcAft>
                <a:spcPts val="0"/>
              </a:spcAft>
              <a:buClr>
                <a:schemeClr val="dk1"/>
              </a:buClr>
              <a:buSzPts val="2400"/>
              <a:buNone/>
            </a:pPr>
            <a:endParaRPr sz="2400" dirty="0"/>
          </a:p>
        </p:txBody>
      </p:sp>
      <p:sp>
        <p:nvSpPr>
          <p:cNvPr id="329" name="Google Shape;329;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68"/>
        <p:cNvGrpSpPr/>
        <p:nvPr/>
      </p:nvGrpSpPr>
      <p:grpSpPr>
        <a:xfrm>
          <a:off x="0" y="0"/>
          <a:ext cx="0" cy="0"/>
          <a:chOff x="0" y="0"/>
          <a:chExt cx="0" cy="0"/>
        </a:xfrm>
      </p:grpSpPr>
      <p:sp>
        <p:nvSpPr>
          <p:cNvPr id="369" name="Google Shape;369;p21"/>
          <p:cNvSpPr txBox="1">
            <a:spLocks noGrp="1"/>
          </p:cNvSpPr>
          <p:nvPr>
            <p:ph type="title"/>
          </p:nvPr>
        </p:nvSpPr>
        <p:spPr>
          <a:xfrm>
            <a:off x="1691680" y="260647"/>
            <a:ext cx="7452320" cy="93610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a:t>4</a:t>
            </a:r>
            <a:r>
              <a:rPr lang="fr-FR" sz="2400" b="1" i="1"/>
              <a:t> – Amélioration des conditions de tenue des commission d’appel d’offres</a:t>
            </a:r>
            <a:endParaRPr sz="2400" b="1" i="1"/>
          </a:p>
        </p:txBody>
      </p:sp>
      <p:sp>
        <p:nvSpPr>
          <p:cNvPr id="370" name="Google Shape;370;p21"/>
          <p:cNvSpPr txBox="1">
            <a:spLocks noGrp="1"/>
          </p:cNvSpPr>
          <p:nvPr>
            <p:ph type="body" idx="1"/>
          </p:nvPr>
        </p:nvSpPr>
        <p:spPr>
          <a:xfrm>
            <a:off x="179512" y="1484784"/>
            <a:ext cx="8856984" cy="491011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0070C0"/>
              </a:buClr>
              <a:buSzPts val="2400"/>
              <a:buChar char="•"/>
            </a:pPr>
            <a:endParaRPr lang="fr-FR" sz="1700" dirty="0" smtClean="0">
              <a:solidFill>
                <a:srgbClr val="0070C0"/>
              </a:solidFill>
              <a:latin typeface="Arial Narrow" panose="020B0606020202030204" pitchFamily="34" charset="0"/>
              <a:cs typeface="Calibri" panose="020F0502020204030204" pitchFamily="34" charset="0"/>
            </a:endParaRPr>
          </a:p>
          <a:p>
            <a:pPr marL="342900" lvl="0" indent="-342900" algn="l" rtl="0">
              <a:lnSpc>
                <a:spcPct val="100000"/>
              </a:lnSpc>
              <a:spcBef>
                <a:spcPts val="0"/>
              </a:spcBef>
              <a:spcAft>
                <a:spcPts val="0"/>
              </a:spcAft>
              <a:buClr>
                <a:srgbClr val="0070C0"/>
              </a:buClr>
              <a:buSzPts val="2400"/>
              <a:buChar char="•"/>
            </a:pPr>
            <a:endParaRPr lang="fr-FR" sz="1700" dirty="0">
              <a:solidFill>
                <a:srgbClr val="0070C0"/>
              </a:solidFill>
              <a:latin typeface="Arial Narrow" panose="020B0606020202030204" pitchFamily="34" charset="0"/>
              <a:cs typeface="Calibri" panose="020F0502020204030204" pitchFamily="34" charset="0"/>
            </a:endParaRPr>
          </a:p>
          <a:p>
            <a:pPr marL="342900" lvl="0" indent="-342900" algn="l" rtl="0">
              <a:lnSpc>
                <a:spcPct val="100000"/>
              </a:lnSpc>
              <a:spcBef>
                <a:spcPts val="0"/>
              </a:spcBef>
              <a:spcAft>
                <a:spcPts val="0"/>
              </a:spcAft>
              <a:buClr>
                <a:srgbClr val="0070C0"/>
              </a:buClr>
              <a:buSzPts val="2400"/>
              <a:buChar char="•"/>
            </a:pPr>
            <a:endParaRPr lang="fr-FR" sz="1700" dirty="0" smtClean="0">
              <a:solidFill>
                <a:srgbClr val="0070C0"/>
              </a:solidFill>
              <a:latin typeface="Arial Narrow" panose="020B0606020202030204" pitchFamily="34" charset="0"/>
              <a:cs typeface="Calibri" panose="020F0502020204030204" pitchFamily="34" charset="0"/>
            </a:endParaRPr>
          </a:p>
          <a:p>
            <a:pPr marL="342900" lvl="0" indent="-342900" algn="l" rtl="0">
              <a:lnSpc>
                <a:spcPct val="100000"/>
              </a:lnSpc>
              <a:spcBef>
                <a:spcPts val="0"/>
              </a:spcBef>
              <a:spcAft>
                <a:spcPts val="0"/>
              </a:spcAft>
              <a:buClr>
                <a:srgbClr val="0070C0"/>
              </a:buClr>
              <a:buSzPts val="2400"/>
              <a:buChar char="•"/>
            </a:pPr>
            <a:r>
              <a:rPr lang="fr-FR" sz="1700" dirty="0" smtClean="0">
                <a:solidFill>
                  <a:srgbClr val="0070C0"/>
                </a:solidFill>
                <a:latin typeface="Arial Narrow" panose="020B0606020202030204" pitchFamily="34" charset="0"/>
                <a:cs typeface="Calibri" panose="020F0502020204030204" pitchFamily="34" charset="0"/>
              </a:rPr>
              <a:t>Compte </a:t>
            </a:r>
            <a:r>
              <a:rPr lang="fr-FR" sz="1700" dirty="0">
                <a:solidFill>
                  <a:srgbClr val="0070C0"/>
                </a:solidFill>
                <a:latin typeface="Arial Narrow" panose="020B0606020202030204" pitchFamily="34" charset="0"/>
                <a:cs typeface="Calibri" panose="020F0502020204030204" pitchFamily="34" charset="0"/>
              </a:rPr>
              <a:t>tenu des difficultés constatées pendant les périodes de confinement, il est proposé de rendre possible la tenue des commissions d’appel d’offres à distance par des moyens numériques (visioconférence).</a:t>
            </a:r>
            <a:endParaRPr sz="1700" dirty="0">
              <a:solidFill>
                <a:srgbClr val="0070C0"/>
              </a:solidFill>
              <a:latin typeface="Arial Narrow" panose="020B0606020202030204" pitchFamily="34" charset="0"/>
              <a:cs typeface="Calibri" panose="020F0502020204030204" pitchFamily="34" charset="0"/>
            </a:endParaRPr>
          </a:p>
          <a:p>
            <a:pPr marL="342900" lvl="0" indent="-190500" algn="l" rtl="0">
              <a:lnSpc>
                <a:spcPct val="100000"/>
              </a:lnSpc>
              <a:spcBef>
                <a:spcPts val="480"/>
              </a:spcBef>
              <a:spcAft>
                <a:spcPts val="0"/>
              </a:spcAft>
              <a:buClr>
                <a:srgbClr val="0070C0"/>
              </a:buClr>
              <a:buSzPts val="2400"/>
              <a:buNone/>
            </a:pPr>
            <a:endParaRPr sz="1700" dirty="0">
              <a:solidFill>
                <a:srgbClr val="0070C0"/>
              </a:solidFill>
              <a:latin typeface="Arial Narrow" panose="020B0606020202030204" pitchFamily="34" charset="0"/>
              <a:cs typeface="Calibri" panose="020F0502020204030204" pitchFamily="34" charset="0"/>
            </a:endParaRPr>
          </a:p>
          <a:p>
            <a:pPr marL="342900" lvl="0" indent="-342900" algn="l" rtl="0">
              <a:lnSpc>
                <a:spcPct val="100000"/>
              </a:lnSpc>
              <a:spcBef>
                <a:spcPts val="480"/>
              </a:spcBef>
              <a:spcAft>
                <a:spcPts val="0"/>
              </a:spcAft>
              <a:buClr>
                <a:srgbClr val="0070C0"/>
              </a:buClr>
              <a:buSzPts val="2400"/>
              <a:buChar char="•"/>
            </a:pPr>
            <a:r>
              <a:rPr lang="fr-FR" sz="1700" dirty="0">
                <a:solidFill>
                  <a:srgbClr val="0070C0"/>
                </a:solidFill>
                <a:latin typeface="Arial Narrow" panose="020B0606020202030204" pitchFamily="34" charset="0"/>
                <a:cs typeface="Calibri" panose="020F0502020204030204" pitchFamily="34" charset="0"/>
              </a:rPr>
              <a:t>Par ailleurs, il est proposé, en cas de non constitution du quorum après une première convocation, de permettre la tenue de la commission après une seconde convocation sous sept jours sans condition de quorum.</a:t>
            </a:r>
            <a:endParaRPr sz="1700" dirty="0">
              <a:solidFill>
                <a:srgbClr val="0070C0"/>
              </a:solidFill>
              <a:latin typeface="Arial Narrow" panose="020B0606020202030204" pitchFamily="34" charset="0"/>
              <a:cs typeface="Calibri" panose="020F0502020204030204" pitchFamily="34" charset="0"/>
            </a:endParaRPr>
          </a:p>
        </p:txBody>
      </p:sp>
      <p:sp>
        <p:nvSpPr>
          <p:cNvPr id="371" name="Google Shape;371;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59"/>
          <p:cNvSpPr txBox="1">
            <a:spLocks noGrp="1"/>
          </p:cNvSpPr>
          <p:nvPr>
            <p:ph type="title"/>
          </p:nvPr>
        </p:nvSpPr>
        <p:spPr>
          <a:xfrm>
            <a:off x="950912" y="53752"/>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200"/>
              <a:buFont typeface="Calibri"/>
              <a:buNone/>
            </a:pPr>
            <a:r>
              <a:rPr lang="fr-FR" b="1"/>
              <a:t>Insertion de dispositions relatives à l’imprévision</a:t>
            </a:r>
            <a:endParaRPr b="1"/>
          </a:p>
        </p:txBody>
      </p:sp>
      <p:sp>
        <p:nvSpPr>
          <p:cNvPr id="377" name="Google Shape;377;p59"/>
          <p:cNvSpPr txBox="1">
            <a:spLocks noGrp="1"/>
          </p:cNvSpPr>
          <p:nvPr>
            <p:ph type="body" idx="1"/>
          </p:nvPr>
        </p:nvSpPr>
        <p:spPr>
          <a:xfrm>
            <a:off x="457200" y="1768642"/>
            <a:ext cx="8229600" cy="4357521"/>
          </a:xfrm>
          <a:prstGeom prst="rect">
            <a:avLst/>
          </a:prstGeom>
          <a:noFill/>
          <a:ln>
            <a:noFill/>
          </a:ln>
        </p:spPr>
        <p:txBody>
          <a:bodyPr spcFirstLastPara="1" wrap="square" lIns="91425" tIns="45700" rIns="91425" bIns="45700" anchor="t" anchorCtr="0">
            <a:normAutofit/>
          </a:bodyPr>
          <a:lstStyle/>
          <a:p>
            <a:pPr lvl="0" algn="l" rtl="0">
              <a:lnSpc>
                <a:spcPct val="100000"/>
              </a:lnSpc>
              <a:spcBef>
                <a:spcPts val="400"/>
              </a:spcBef>
              <a:spcAft>
                <a:spcPts val="0"/>
              </a:spcAft>
              <a:buClr>
                <a:srgbClr val="0070C0"/>
              </a:buClr>
              <a:buSzPts val="2000"/>
              <a:buFont typeface="Arial" panose="020B0604020202020204" pitchFamily="34" charset="0"/>
              <a:buChar char="•"/>
            </a:pPr>
            <a:r>
              <a:rPr lang="fr-FR" sz="1700" dirty="0">
                <a:solidFill>
                  <a:srgbClr val="0070C0"/>
                </a:solidFill>
                <a:latin typeface="Arial Narrow" panose="020B0606020202030204" pitchFamily="34" charset="0"/>
                <a:cs typeface="Calibri" panose="020F0502020204030204" pitchFamily="34" charset="0"/>
              </a:rPr>
              <a:t>Les effets du COVID-19 et du conflit armé entre la Russie et l’Ukraine ont eu des effets néfastes pour les entreprises à travers le monde (confinement, coût de l’énergie, ralentissement des exportations et hausse des prix du fret </a:t>
            </a:r>
            <a:r>
              <a:rPr lang="fr-FR" sz="1700" dirty="0" smtClean="0">
                <a:solidFill>
                  <a:srgbClr val="0070C0"/>
                </a:solidFill>
                <a:latin typeface="Arial Narrow" panose="020B0606020202030204" pitchFamily="34" charset="0"/>
                <a:cs typeface="Calibri" panose="020F0502020204030204" pitchFamily="34" charset="0"/>
              </a:rPr>
              <a:t>etc…) </a:t>
            </a:r>
            <a:r>
              <a:rPr lang="fr-FR" sz="1700" dirty="0">
                <a:solidFill>
                  <a:srgbClr val="0070C0"/>
                </a:solidFill>
                <a:latin typeface="Arial Narrow" panose="020B0606020202030204" pitchFamily="34" charset="0"/>
                <a:cs typeface="Calibri" panose="020F0502020204030204" pitchFamily="34" charset="0"/>
              </a:rPr>
              <a:t>entraînant pour elles des charges financières supplémentaires</a:t>
            </a:r>
            <a:r>
              <a:rPr lang="fr-FR" sz="1700" dirty="0" smtClean="0">
                <a:solidFill>
                  <a:srgbClr val="0070C0"/>
                </a:solidFill>
                <a:latin typeface="Arial Narrow" panose="020B0606020202030204" pitchFamily="34" charset="0"/>
                <a:cs typeface="Calibri" panose="020F0502020204030204" pitchFamily="34" charset="0"/>
              </a:rPr>
              <a:t>.</a:t>
            </a:r>
          </a:p>
          <a:p>
            <a:pPr lvl="0" algn="l" rtl="0">
              <a:lnSpc>
                <a:spcPct val="100000"/>
              </a:lnSpc>
              <a:spcBef>
                <a:spcPts val="400"/>
              </a:spcBef>
              <a:spcAft>
                <a:spcPts val="0"/>
              </a:spcAft>
              <a:buClr>
                <a:srgbClr val="0070C0"/>
              </a:buClr>
              <a:buSzPts val="2000"/>
              <a:buFont typeface="Arial" panose="020B0604020202020204" pitchFamily="34" charset="0"/>
              <a:buChar char="•"/>
            </a:pPr>
            <a:endParaRPr sz="1700" dirty="0">
              <a:solidFill>
                <a:srgbClr val="0070C0"/>
              </a:solidFill>
              <a:latin typeface="Arial Narrow" panose="020B0606020202030204" pitchFamily="34" charset="0"/>
              <a:cs typeface="Calibri" panose="020F0502020204030204" pitchFamily="34" charset="0"/>
            </a:endParaRPr>
          </a:p>
          <a:p>
            <a:pPr lvl="0" algn="l" rtl="0">
              <a:lnSpc>
                <a:spcPct val="100000"/>
              </a:lnSpc>
              <a:spcBef>
                <a:spcPts val="400"/>
              </a:spcBef>
              <a:spcAft>
                <a:spcPts val="0"/>
              </a:spcAft>
              <a:buClr>
                <a:srgbClr val="0070C0"/>
              </a:buClr>
              <a:buSzPts val="2000"/>
              <a:buFont typeface="Arial" panose="020B0604020202020204" pitchFamily="34" charset="0"/>
              <a:buChar char="•"/>
            </a:pPr>
            <a:r>
              <a:rPr lang="fr-FR" sz="1700" dirty="0">
                <a:solidFill>
                  <a:srgbClr val="0070C0"/>
                </a:solidFill>
                <a:latin typeface="Arial Narrow" panose="020B0606020202030204" pitchFamily="34" charset="0"/>
                <a:cs typeface="Calibri" panose="020F0502020204030204" pitchFamily="34" charset="0"/>
              </a:rPr>
              <a:t>Malgré les mesures prises au niveau local, des difficultés </a:t>
            </a:r>
            <a:r>
              <a:rPr lang="fr-FR" sz="1700" dirty="0" smtClean="0">
                <a:solidFill>
                  <a:srgbClr val="0070C0"/>
                </a:solidFill>
                <a:latin typeface="Arial Narrow" panose="020B0606020202030204" pitchFamily="34" charset="0"/>
                <a:cs typeface="Calibri" panose="020F0502020204030204" pitchFamily="34" charset="0"/>
              </a:rPr>
              <a:t>demeurent </a:t>
            </a:r>
            <a:r>
              <a:rPr lang="fr-FR" sz="1700" dirty="0">
                <a:solidFill>
                  <a:srgbClr val="0070C0"/>
                </a:solidFill>
                <a:latin typeface="Arial Narrow" panose="020B0606020202030204" pitchFamily="34" charset="0"/>
                <a:cs typeface="Calibri" panose="020F0502020204030204" pitchFamily="34" charset="0"/>
              </a:rPr>
              <a:t>ressenties par les titulaires de marché</a:t>
            </a:r>
            <a:r>
              <a:rPr lang="fr-FR" sz="1700" dirty="0" smtClean="0">
                <a:solidFill>
                  <a:srgbClr val="0070C0"/>
                </a:solidFill>
                <a:latin typeface="Arial Narrow" panose="020B0606020202030204" pitchFamily="34" charset="0"/>
                <a:cs typeface="Calibri" panose="020F0502020204030204" pitchFamily="34" charset="0"/>
              </a:rPr>
              <a:t>.</a:t>
            </a:r>
          </a:p>
          <a:p>
            <a:pPr lvl="0" algn="l" rtl="0">
              <a:lnSpc>
                <a:spcPct val="100000"/>
              </a:lnSpc>
              <a:spcBef>
                <a:spcPts val="400"/>
              </a:spcBef>
              <a:spcAft>
                <a:spcPts val="0"/>
              </a:spcAft>
              <a:buClr>
                <a:srgbClr val="0070C0"/>
              </a:buClr>
              <a:buSzPts val="2000"/>
              <a:buFont typeface="Arial" panose="020B0604020202020204" pitchFamily="34" charset="0"/>
              <a:buChar char="•"/>
            </a:pPr>
            <a:endParaRPr sz="1700" dirty="0">
              <a:solidFill>
                <a:srgbClr val="0070C0"/>
              </a:solidFill>
              <a:latin typeface="Arial Narrow" panose="020B0606020202030204" pitchFamily="34" charset="0"/>
              <a:cs typeface="Calibri" panose="020F0502020204030204" pitchFamily="34" charset="0"/>
            </a:endParaRPr>
          </a:p>
          <a:p>
            <a:pPr lvl="0" algn="l" rtl="0">
              <a:lnSpc>
                <a:spcPct val="100000"/>
              </a:lnSpc>
              <a:spcBef>
                <a:spcPts val="400"/>
              </a:spcBef>
              <a:spcAft>
                <a:spcPts val="0"/>
              </a:spcAft>
              <a:buClr>
                <a:srgbClr val="0070C0"/>
              </a:buClr>
              <a:buSzPts val="2000"/>
              <a:buFont typeface="Arial" panose="020B0604020202020204" pitchFamily="34" charset="0"/>
              <a:buChar char="•"/>
            </a:pPr>
            <a:r>
              <a:rPr lang="fr-FR" sz="1700" dirty="0">
                <a:solidFill>
                  <a:srgbClr val="0070C0"/>
                </a:solidFill>
                <a:latin typeface="Arial Narrow" panose="020B0606020202030204" pitchFamily="34" charset="0"/>
                <a:cs typeface="Calibri" panose="020F0502020204030204" pitchFamily="34" charset="0"/>
              </a:rPr>
              <a:t>Une forte demande des entreprises a conduit la Nouvelle-Calédonie à consacrer en droit local la théorie de l’imprévision.</a:t>
            </a:r>
            <a:endParaRPr sz="1700" dirty="0">
              <a:solidFill>
                <a:srgbClr val="0070C0"/>
              </a:solidFill>
              <a:latin typeface="Arial Narrow" panose="020B0606020202030204" pitchFamily="34" charset="0"/>
              <a:cs typeface="Calibri" panose="020F0502020204030204" pitchFamily="34" charset="0"/>
            </a:endParaRPr>
          </a:p>
          <a:p>
            <a:pPr marL="514350" lvl="0" indent="-285750" algn="l" rtl="0">
              <a:lnSpc>
                <a:spcPct val="100000"/>
              </a:lnSpc>
              <a:spcBef>
                <a:spcPts val="400"/>
              </a:spcBef>
              <a:spcAft>
                <a:spcPts val="0"/>
              </a:spcAft>
              <a:buClr>
                <a:srgbClr val="0070C0"/>
              </a:buClr>
              <a:buSzPts val="2000"/>
              <a:buFont typeface="Arial" panose="020B0604020202020204" pitchFamily="34" charset="0"/>
              <a:buChar char="•"/>
            </a:pPr>
            <a:endParaRPr sz="1700" dirty="0">
              <a:solidFill>
                <a:srgbClr val="0070C0"/>
              </a:solidFill>
              <a:latin typeface="Arial Narrow" panose="020B0606020202030204" pitchFamily="34" charset="0"/>
              <a:cs typeface="Calibri" panose="020F0502020204030204" pitchFamily="34" charset="0"/>
            </a:endParaRPr>
          </a:p>
          <a:p>
            <a:pPr marL="457200" lvl="0" indent="-228600" algn="l" rtl="0">
              <a:lnSpc>
                <a:spcPct val="100000"/>
              </a:lnSpc>
              <a:spcBef>
                <a:spcPts val="400"/>
              </a:spcBef>
              <a:spcAft>
                <a:spcPts val="0"/>
              </a:spcAft>
              <a:buClr>
                <a:schemeClr val="dk1"/>
              </a:buClr>
              <a:buSzPts val="2000"/>
              <a:buNone/>
            </a:pPr>
            <a:endParaRPr dirty="0"/>
          </a:p>
          <a:p>
            <a:pPr marL="457200" lvl="0" indent="-228600" algn="l" rtl="0">
              <a:lnSpc>
                <a:spcPct val="100000"/>
              </a:lnSpc>
              <a:spcBef>
                <a:spcPts val="400"/>
              </a:spcBef>
              <a:spcAft>
                <a:spcPts val="0"/>
              </a:spcAft>
              <a:buClr>
                <a:schemeClr val="dk1"/>
              </a:buClr>
              <a:buSzPts val="2000"/>
              <a:buNone/>
            </a:pPr>
            <a:endParaRPr dirty="0"/>
          </a:p>
          <a:p>
            <a:pPr marL="457200" lvl="0" indent="-228600" algn="l" rtl="0">
              <a:lnSpc>
                <a:spcPct val="100000"/>
              </a:lnSpc>
              <a:spcBef>
                <a:spcPts val="400"/>
              </a:spcBef>
              <a:spcAft>
                <a:spcPts val="0"/>
              </a:spcAft>
              <a:buClr>
                <a:schemeClr val="dk1"/>
              </a:buClr>
              <a:buSzPts val="2000"/>
              <a:buNone/>
            </a:pPr>
            <a:endParaRPr dirty="0"/>
          </a:p>
        </p:txBody>
      </p:sp>
      <p:sp>
        <p:nvSpPr>
          <p:cNvPr id="378" name="Google Shape;378;p5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60"/>
          <p:cNvSpPr txBox="1">
            <a:spLocks noGrp="1"/>
          </p:cNvSpPr>
          <p:nvPr>
            <p:ph type="title"/>
          </p:nvPr>
        </p:nvSpPr>
        <p:spPr>
          <a:xfrm>
            <a:off x="950912" y="53752"/>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200"/>
              <a:buFont typeface="Calibri"/>
              <a:buNone/>
            </a:pPr>
            <a:r>
              <a:rPr lang="fr-FR" b="1"/>
              <a:t>Rappel sur la théorie de l’imprévision</a:t>
            </a:r>
            <a:endParaRPr b="1"/>
          </a:p>
        </p:txBody>
      </p:sp>
      <p:sp>
        <p:nvSpPr>
          <p:cNvPr id="384" name="Google Shape;384;p60"/>
          <p:cNvSpPr txBox="1">
            <a:spLocks noGrp="1"/>
          </p:cNvSpPr>
          <p:nvPr>
            <p:ph type="body" idx="1"/>
          </p:nvPr>
        </p:nvSpPr>
        <p:spPr>
          <a:xfrm>
            <a:off x="457200" y="1340768"/>
            <a:ext cx="8229600" cy="4785395"/>
          </a:xfrm>
          <a:prstGeom prst="rect">
            <a:avLst/>
          </a:prstGeom>
          <a:noFill/>
          <a:ln>
            <a:noFill/>
          </a:ln>
        </p:spPr>
        <p:txBody>
          <a:bodyPr spcFirstLastPara="1" wrap="square" lIns="91425" tIns="45700" rIns="91425" bIns="45700" anchor="t" anchorCtr="0">
            <a:normAutofit/>
          </a:bodyPr>
          <a:lstStyle/>
          <a:p>
            <a:pPr marL="101600" lvl="0" indent="0" algn="l" rtl="0">
              <a:lnSpc>
                <a:spcPct val="100000"/>
              </a:lnSpc>
              <a:spcBef>
                <a:spcPts val="400"/>
              </a:spcBef>
              <a:spcAft>
                <a:spcPts val="0"/>
              </a:spcAft>
              <a:buSzPts val="2000"/>
              <a:buNone/>
            </a:pPr>
            <a:endParaRPr u="sng" dirty="0"/>
          </a:p>
          <a:p>
            <a:pPr marL="101600" lvl="0" indent="0" algn="l" rtl="0">
              <a:lnSpc>
                <a:spcPct val="100000"/>
              </a:lnSpc>
              <a:spcBef>
                <a:spcPts val="400"/>
              </a:spcBef>
              <a:spcAft>
                <a:spcPts val="0"/>
              </a:spcAft>
              <a:buSzPts val="2000"/>
              <a:buNone/>
            </a:pPr>
            <a:r>
              <a:rPr lang="fr-FR" sz="1700" u="sng" dirty="0">
                <a:solidFill>
                  <a:srgbClr val="0070C0"/>
                </a:solidFill>
                <a:latin typeface="Arial Narrow" panose="020B0606020202030204" pitchFamily="34" charset="0"/>
                <a:cs typeface="Calibri" panose="020F0502020204030204" pitchFamily="34" charset="0"/>
              </a:rPr>
              <a:t>Une consécration jurisprudentielle</a:t>
            </a:r>
            <a:endParaRPr sz="1700" u="sng" dirty="0">
              <a:solidFill>
                <a:srgbClr val="0070C0"/>
              </a:solidFill>
              <a:latin typeface="Arial Narrow" panose="020B0606020202030204" pitchFamily="34" charset="0"/>
              <a:cs typeface="Calibri" panose="020F0502020204030204" pitchFamily="34" charset="0"/>
            </a:endParaRPr>
          </a:p>
          <a:p>
            <a:pPr marL="101600" lvl="0" indent="0" algn="l" rtl="0">
              <a:lnSpc>
                <a:spcPct val="100000"/>
              </a:lnSpc>
              <a:spcBef>
                <a:spcPts val="400"/>
              </a:spcBef>
              <a:spcAft>
                <a:spcPts val="0"/>
              </a:spcAft>
              <a:buSzPts val="2000"/>
              <a:buNone/>
            </a:pPr>
            <a:r>
              <a:rPr lang="fr-FR" sz="1700" dirty="0">
                <a:solidFill>
                  <a:srgbClr val="0070C0"/>
                </a:solidFill>
                <a:latin typeface="Arial Narrow" panose="020B0606020202030204" pitchFamily="34" charset="0"/>
                <a:cs typeface="Calibri" panose="020F0502020204030204" pitchFamily="34" charset="0"/>
              </a:rPr>
              <a:t>La théorie de l’imprévision a été consacrée par la décision du Conseil d’Etat du 30 mars 1916 (n° 59928). Elle vise à permettre aux personnes publiques </a:t>
            </a:r>
            <a:r>
              <a:rPr lang="fr-FR" sz="1700" dirty="0" smtClean="0">
                <a:solidFill>
                  <a:srgbClr val="0070C0"/>
                </a:solidFill>
                <a:latin typeface="Arial Narrow" panose="020B0606020202030204" pitchFamily="34" charset="0"/>
                <a:cs typeface="Calibri" panose="020F0502020204030204" pitchFamily="34" charset="0"/>
              </a:rPr>
              <a:t>contractantes </a:t>
            </a:r>
            <a:r>
              <a:rPr lang="fr-FR" sz="1700" dirty="0">
                <a:solidFill>
                  <a:srgbClr val="0070C0"/>
                </a:solidFill>
                <a:latin typeface="Arial Narrow" panose="020B0606020202030204" pitchFamily="34" charset="0"/>
                <a:cs typeface="Calibri" panose="020F0502020204030204" pitchFamily="34" charset="0"/>
              </a:rPr>
              <a:t>de verser une indemnité qui poursuit l’exécution du contrat administratif lorsque son économie générale a été bouleversée par un événement indépendant de la volonté des parties.</a:t>
            </a:r>
            <a:endParaRPr sz="1700" dirty="0">
              <a:solidFill>
                <a:srgbClr val="0070C0"/>
              </a:solidFill>
              <a:latin typeface="Arial Narrow" panose="020B0606020202030204" pitchFamily="34" charset="0"/>
              <a:cs typeface="Calibri" panose="020F0502020204030204" pitchFamily="34" charset="0"/>
            </a:endParaRPr>
          </a:p>
          <a:p>
            <a:pPr marL="101600" lvl="0" indent="0" algn="l" rtl="0">
              <a:lnSpc>
                <a:spcPct val="100000"/>
              </a:lnSpc>
              <a:spcBef>
                <a:spcPts val="400"/>
              </a:spcBef>
              <a:spcAft>
                <a:spcPts val="0"/>
              </a:spcAft>
              <a:buSzPts val="2000"/>
              <a:buNone/>
            </a:pPr>
            <a:endParaRPr sz="1700" dirty="0">
              <a:solidFill>
                <a:srgbClr val="0070C0"/>
              </a:solidFill>
              <a:latin typeface="Arial Narrow" panose="020B0606020202030204" pitchFamily="34" charset="0"/>
              <a:cs typeface="Calibri" panose="020F0502020204030204" pitchFamily="34" charset="0"/>
            </a:endParaRPr>
          </a:p>
          <a:p>
            <a:pPr marL="101600" lvl="0" indent="0" algn="l" rtl="0">
              <a:lnSpc>
                <a:spcPct val="100000"/>
              </a:lnSpc>
              <a:spcBef>
                <a:spcPts val="400"/>
              </a:spcBef>
              <a:spcAft>
                <a:spcPts val="0"/>
              </a:spcAft>
              <a:buSzPts val="2000"/>
              <a:buNone/>
            </a:pPr>
            <a:r>
              <a:rPr lang="fr-FR" sz="1700" u="sng" dirty="0">
                <a:solidFill>
                  <a:srgbClr val="0070C0"/>
                </a:solidFill>
                <a:latin typeface="Arial Narrow" panose="020B0606020202030204" pitchFamily="34" charset="0"/>
                <a:cs typeface="Calibri" panose="020F0502020204030204" pitchFamily="34" charset="0"/>
              </a:rPr>
              <a:t>Une théorie applicable en Nouvelle-Calédonie </a:t>
            </a:r>
            <a:endParaRPr sz="1700" u="sng" dirty="0">
              <a:solidFill>
                <a:srgbClr val="0070C0"/>
              </a:solidFill>
              <a:latin typeface="Arial Narrow" panose="020B0606020202030204" pitchFamily="34" charset="0"/>
              <a:cs typeface="Calibri" panose="020F0502020204030204" pitchFamily="34" charset="0"/>
            </a:endParaRPr>
          </a:p>
          <a:p>
            <a:pPr marL="101600" lvl="0" indent="0" algn="l" rtl="0">
              <a:lnSpc>
                <a:spcPct val="100000"/>
              </a:lnSpc>
              <a:spcBef>
                <a:spcPts val="400"/>
              </a:spcBef>
              <a:spcAft>
                <a:spcPts val="0"/>
              </a:spcAft>
              <a:buSzPts val="2000"/>
              <a:buNone/>
            </a:pPr>
            <a:r>
              <a:rPr lang="fr-FR" sz="1700" dirty="0">
                <a:solidFill>
                  <a:srgbClr val="0070C0"/>
                </a:solidFill>
                <a:latin typeface="Arial Narrow" panose="020B0606020202030204" pitchFamily="34" charset="0"/>
                <a:cs typeface="Calibri" panose="020F0502020204030204" pitchFamily="34" charset="0"/>
              </a:rPr>
              <a:t>Bien que récente dans le vocabulaire administratif, la théorie de l’imprévision est applicable en Nouvelle-Calédonie depuis sa consécration par le Conseil d’Etat (pour un exemple : CE, 29 avril 1981, n° 10170).</a:t>
            </a:r>
            <a:endParaRPr sz="1700" dirty="0">
              <a:solidFill>
                <a:srgbClr val="0070C0"/>
              </a:solidFill>
              <a:latin typeface="Arial Narrow" panose="020B0606020202030204" pitchFamily="34" charset="0"/>
              <a:cs typeface="Calibri" panose="020F0502020204030204" pitchFamily="34" charset="0"/>
            </a:endParaRPr>
          </a:p>
        </p:txBody>
      </p:sp>
      <p:sp>
        <p:nvSpPr>
          <p:cNvPr id="385" name="Google Shape;385;p6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61"/>
          <p:cNvSpPr txBox="1">
            <a:spLocks noGrp="1"/>
          </p:cNvSpPr>
          <p:nvPr>
            <p:ph type="title"/>
          </p:nvPr>
        </p:nvSpPr>
        <p:spPr>
          <a:xfrm>
            <a:off x="950912" y="53752"/>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200"/>
              <a:buFont typeface="Calibri"/>
              <a:buNone/>
            </a:pPr>
            <a:r>
              <a:rPr lang="fr-FR" b="1"/>
              <a:t>Les critères de l’imprévision</a:t>
            </a:r>
            <a:endParaRPr b="1"/>
          </a:p>
        </p:txBody>
      </p:sp>
      <p:sp>
        <p:nvSpPr>
          <p:cNvPr id="391" name="Google Shape;391;p61"/>
          <p:cNvSpPr txBox="1">
            <a:spLocks noGrp="1"/>
          </p:cNvSpPr>
          <p:nvPr>
            <p:ph type="body" idx="1"/>
          </p:nvPr>
        </p:nvSpPr>
        <p:spPr>
          <a:xfrm>
            <a:off x="457200" y="1340768"/>
            <a:ext cx="8229600" cy="4785395"/>
          </a:xfrm>
          <a:prstGeom prst="rect">
            <a:avLst/>
          </a:prstGeom>
          <a:noFill/>
          <a:ln>
            <a:noFill/>
          </a:ln>
        </p:spPr>
        <p:txBody>
          <a:bodyPr spcFirstLastPara="1" wrap="square" lIns="91425" tIns="45700" rIns="91425" bIns="45700" anchor="t" anchorCtr="0">
            <a:normAutofit fontScale="92500" lnSpcReduction="20000"/>
          </a:bodyPr>
          <a:lstStyle/>
          <a:p>
            <a:pPr marL="1016000" lvl="2" indent="0">
              <a:buClr>
                <a:srgbClr val="0070C0"/>
              </a:buClr>
              <a:buSzPct val="117647"/>
              <a:buNone/>
            </a:pPr>
            <a:r>
              <a:rPr lang="fr-FR" sz="1700" dirty="0">
                <a:solidFill>
                  <a:srgbClr val="0070C0"/>
                </a:solidFill>
                <a:latin typeface="Arial Narrow" panose="020B0606020202030204" pitchFamily="34" charset="0"/>
              </a:rPr>
              <a:t>	</a:t>
            </a:r>
            <a:r>
              <a:rPr lang="fr-FR" sz="1700" u="sng" dirty="0" smtClean="0">
                <a:solidFill>
                  <a:srgbClr val="0070C0"/>
                </a:solidFill>
                <a:latin typeface="Arial Narrow" panose="020B0606020202030204" pitchFamily="34" charset="0"/>
              </a:rPr>
              <a:t>L’imprévision </a:t>
            </a:r>
            <a:r>
              <a:rPr lang="fr-FR" sz="1700" u="sng" dirty="0">
                <a:solidFill>
                  <a:srgbClr val="0070C0"/>
                </a:solidFill>
                <a:latin typeface="Arial Narrow" panose="020B0606020202030204" pitchFamily="34" charset="0"/>
              </a:rPr>
              <a:t>répond à 4 critères </a:t>
            </a:r>
            <a:r>
              <a:rPr lang="fr-FR" sz="1700" u="sng" dirty="0" smtClean="0">
                <a:solidFill>
                  <a:srgbClr val="0070C0"/>
                </a:solidFill>
                <a:latin typeface="Arial Narrow" panose="020B0606020202030204" pitchFamily="34" charset="0"/>
              </a:rPr>
              <a:t>:</a:t>
            </a:r>
          </a:p>
          <a:p>
            <a:pPr marL="457200" lvl="0" indent="-355600" algn="l" rtl="0">
              <a:lnSpc>
                <a:spcPct val="100000"/>
              </a:lnSpc>
              <a:spcBef>
                <a:spcPts val="400"/>
              </a:spcBef>
              <a:spcAft>
                <a:spcPts val="0"/>
              </a:spcAft>
              <a:buClr>
                <a:srgbClr val="0070C0"/>
              </a:buClr>
              <a:buSzPct val="117647"/>
              <a:buChar char="•"/>
            </a:pPr>
            <a:endParaRPr sz="1700" u="sng" dirty="0">
              <a:solidFill>
                <a:srgbClr val="0070C0"/>
              </a:solidFill>
              <a:latin typeface="Arial Narrow" panose="020B0606020202030204" pitchFamily="34" charset="0"/>
            </a:endParaRPr>
          </a:p>
          <a:p>
            <a:pPr marL="558800" lvl="1" indent="0" algn="l" rtl="0">
              <a:lnSpc>
                <a:spcPct val="100000"/>
              </a:lnSpc>
              <a:spcBef>
                <a:spcPts val="400"/>
              </a:spcBef>
              <a:spcAft>
                <a:spcPts val="0"/>
              </a:spcAft>
              <a:buClr>
                <a:srgbClr val="0070C0"/>
              </a:buClr>
              <a:buSzPct val="117647"/>
              <a:buNone/>
            </a:pPr>
            <a:r>
              <a:rPr lang="fr-FR" sz="1700" u="sng" dirty="0" smtClean="0">
                <a:solidFill>
                  <a:srgbClr val="0070C0"/>
                </a:solidFill>
                <a:latin typeface="Arial Narrow" panose="020B0606020202030204" pitchFamily="34" charset="0"/>
              </a:rPr>
              <a:t>1. La </a:t>
            </a:r>
            <a:r>
              <a:rPr lang="fr-FR" sz="1700" u="sng" dirty="0">
                <a:solidFill>
                  <a:srgbClr val="0070C0"/>
                </a:solidFill>
                <a:latin typeface="Arial Narrow" panose="020B0606020202030204" pitchFamily="34" charset="0"/>
              </a:rPr>
              <a:t>survenance d’un événement extérieur aux parties;</a:t>
            </a:r>
            <a:endParaRPr sz="1700" u="sng" dirty="0">
              <a:solidFill>
                <a:srgbClr val="0070C0"/>
              </a:solidFill>
              <a:latin typeface="Arial Narrow" panose="020B0606020202030204" pitchFamily="34" charset="0"/>
            </a:endParaRPr>
          </a:p>
          <a:p>
            <a:pPr marL="101600" lvl="0" indent="0" algn="l" rtl="0">
              <a:lnSpc>
                <a:spcPct val="100000"/>
              </a:lnSpc>
              <a:spcBef>
                <a:spcPts val="400"/>
              </a:spcBef>
              <a:spcAft>
                <a:spcPts val="0"/>
              </a:spcAft>
              <a:buClr>
                <a:srgbClr val="0070C0"/>
              </a:buClr>
              <a:buSzPct val="117647"/>
              <a:buNone/>
            </a:pPr>
            <a:r>
              <a:rPr lang="fr-FR" sz="1700" u="sng" dirty="0">
                <a:solidFill>
                  <a:srgbClr val="0070C0"/>
                </a:solidFill>
                <a:latin typeface="Arial Narrow" panose="020B0606020202030204" pitchFamily="34" charset="0"/>
              </a:rPr>
              <a:t>Ex</a:t>
            </a:r>
            <a:r>
              <a:rPr lang="fr-FR" sz="1700" dirty="0">
                <a:solidFill>
                  <a:srgbClr val="0070C0"/>
                </a:solidFill>
                <a:latin typeface="Arial Narrow" panose="020B0606020202030204" pitchFamily="34" charset="0"/>
              </a:rPr>
              <a:t>: une faute ou une négligence du cocontractant n’est pas </a:t>
            </a:r>
            <a:r>
              <a:rPr lang="fr-FR" sz="1700" dirty="0" smtClean="0">
                <a:solidFill>
                  <a:srgbClr val="0070C0"/>
                </a:solidFill>
                <a:latin typeface="Arial Narrow" panose="020B0606020202030204" pitchFamily="34" charset="0"/>
              </a:rPr>
              <a:t>extérieure </a:t>
            </a:r>
            <a:r>
              <a:rPr lang="fr-FR" sz="1700" dirty="0">
                <a:solidFill>
                  <a:srgbClr val="0070C0"/>
                </a:solidFill>
                <a:latin typeface="Arial Narrow" panose="020B0606020202030204" pitchFamily="34" charset="0"/>
              </a:rPr>
              <a:t>aux parties (CE, 1</a:t>
            </a:r>
            <a:r>
              <a:rPr lang="fr-FR" sz="1700" baseline="30000" dirty="0">
                <a:solidFill>
                  <a:srgbClr val="0070C0"/>
                </a:solidFill>
                <a:latin typeface="Arial Narrow" panose="020B0606020202030204" pitchFamily="34" charset="0"/>
              </a:rPr>
              <a:t>er</a:t>
            </a:r>
            <a:r>
              <a:rPr lang="fr-FR" sz="1700" dirty="0">
                <a:solidFill>
                  <a:srgbClr val="0070C0"/>
                </a:solidFill>
                <a:latin typeface="Arial Narrow" panose="020B0606020202030204" pitchFamily="34" charset="0"/>
              </a:rPr>
              <a:t> juillet 1949, n° 77352)</a:t>
            </a:r>
            <a:endParaRPr sz="1700" dirty="0">
              <a:solidFill>
                <a:srgbClr val="0070C0"/>
              </a:solidFill>
              <a:latin typeface="Arial Narrow" panose="020B0606020202030204" pitchFamily="34" charset="0"/>
            </a:endParaRPr>
          </a:p>
          <a:p>
            <a:pPr marL="101600" lvl="0" indent="0" algn="l" rtl="0">
              <a:lnSpc>
                <a:spcPct val="100000"/>
              </a:lnSpc>
              <a:spcBef>
                <a:spcPts val="400"/>
              </a:spcBef>
              <a:spcAft>
                <a:spcPts val="0"/>
              </a:spcAft>
              <a:buClr>
                <a:srgbClr val="0070C0"/>
              </a:buClr>
              <a:buSzPct val="117647"/>
              <a:buNone/>
            </a:pPr>
            <a:r>
              <a:rPr lang="fr-FR" sz="1700" u="sng" dirty="0">
                <a:solidFill>
                  <a:srgbClr val="0070C0"/>
                </a:solidFill>
                <a:latin typeface="Arial Narrow" panose="020B0606020202030204" pitchFamily="34" charset="0"/>
              </a:rPr>
              <a:t>Ex</a:t>
            </a:r>
            <a:r>
              <a:rPr lang="fr-FR" sz="1700" dirty="0">
                <a:solidFill>
                  <a:srgbClr val="0070C0"/>
                </a:solidFill>
                <a:latin typeface="Arial Narrow" panose="020B0606020202030204" pitchFamily="34" charset="0"/>
              </a:rPr>
              <a:t>: une mesure prise par l’administration agissant en sa qualité de puissance publique n’est pas un événement extérieur aux parties (CE, 29 décembre 1997, n° 146753</a:t>
            </a:r>
            <a:r>
              <a:rPr lang="fr-FR" sz="1700" dirty="0" smtClean="0">
                <a:solidFill>
                  <a:srgbClr val="0070C0"/>
                </a:solidFill>
                <a:latin typeface="Arial Narrow" panose="020B0606020202030204" pitchFamily="34" charset="0"/>
              </a:rPr>
              <a:t>).</a:t>
            </a:r>
          </a:p>
          <a:p>
            <a:pPr marL="101600" lvl="0" indent="0" algn="l" rtl="0">
              <a:lnSpc>
                <a:spcPct val="100000"/>
              </a:lnSpc>
              <a:spcBef>
                <a:spcPts val="400"/>
              </a:spcBef>
              <a:spcAft>
                <a:spcPts val="0"/>
              </a:spcAft>
              <a:buClr>
                <a:srgbClr val="0070C0"/>
              </a:buClr>
              <a:buSzPct val="117647"/>
              <a:buNone/>
            </a:pPr>
            <a:endParaRPr sz="1700" dirty="0">
              <a:solidFill>
                <a:srgbClr val="0070C0"/>
              </a:solidFill>
              <a:latin typeface="Arial Narrow" panose="020B0606020202030204" pitchFamily="34" charset="0"/>
            </a:endParaRPr>
          </a:p>
          <a:p>
            <a:pPr marL="558800" lvl="1" indent="0" algn="l" rtl="0">
              <a:lnSpc>
                <a:spcPct val="100000"/>
              </a:lnSpc>
              <a:spcBef>
                <a:spcPts val="400"/>
              </a:spcBef>
              <a:spcAft>
                <a:spcPts val="0"/>
              </a:spcAft>
              <a:buClr>
                <a:srgbClr val="0070C0"/>
              </a:buClr>
              <a:buSzPct val="117647"/>
              <a:buNone/>
            </a:pPr>
            <a:r>
              <a:rPr lang="fr-FR" sz="1700" u="sng" dirty="0">
                <a:solidFill>
                  <a:srgbClr val="0070C0"/>
                </a:solidFill>
                <a:latin typeface="Arial Narrow" panose="020B0606020202030204" pitchFamily="34" charset="0"/>
              </a:rPr>
              <a:t>2. L’événement bouleverse l’économie générale du contrat;</a:t>
            </a:r>
            <a:endParaRPr sz="1700" u="sng" dirty="0">
              <a:solidFill>
                <a:srgbClr val="0070C0"/>
              </a:solidFill>
              <a:latin typeface="Arial Narrow" panose="020B0606020202030204" pitchFamily="34" charset="0"/>
            </a:endParaRPr>
          </a:p>
          <a:p>
            <a:pPr marL="101600" lvl="0" indent="0" algn="l" rtl="0">
              <a:lnSpc>
                <a:spcPct val="100000"/>
              </a:lnSpc>
              <a:spcBef>
                <a:spcPts val="400"/>
              </a:spcBef>
              <a:spcAft>
                <a:spcPts val="0"/>
              </a:spcAft>
              <a:buClr>
                <a:srgbClr val="0070C0"/>
              </a:buClr>
              <a:buSzPct val="117647"/>
              <a:buNone/>
            </a:pPr>
            <a:r>
              <a:rPr lang="fr-FR" sz="1700" dirty="0">
                <a:solidFill>
                  <a:srgbClr val="0070C0"/>
                </a:solidFill>
                <a:latin typeface="Arial Narrow" panose="020B0606020202030204" pitchFamily="34" charset="0"/>
              </a:rPr>
              <a:t>Le bouleversement de l’économie générale se traduit par des pertes résultant d’un déficit d’exploitation, et non seulement à un manque à gagner. Il est généralement admis que des pertes de 1/15</a:t>
            </a:r>
            <a:r>
              <a:rPr lang="fr-FR" sz="1700" baseline="30000" dirty="0">
                <a:solidFill>
                  <a:srgbClr val="0070C0"/>
                </a:solidFill>
                <a:latin typeface="Arial Narrow" panose="020B0606020202030204" pitchFamily="34" charset="0"/>
              </a:rPr>
              <a:t>ème</a:t>
            </a:r>
            <a:r>
              <a:rPr lang="fr-FR" sz="1700" dirty="0">
                <a:solidFill>
                  <a:srgbClr val="0070C0"/>
                </a:solidFill>
                <a:latin typeface="Arial Narrow" panose="020B0606020202030204" pitchFamily="34" charset="0"/>
              </a:rPr>
              <a:t> du montant initial du contrat, </a:t>
            </a:r>
            <a:r>
              <a:rPr lang="fr-FR" sz="1700" dirty="0" smtClean="0">
                <a:solidFill>
                  <a:srgbClr val="0070C0"/>
                </a:solidFill>
                <a:latin typeface="Arial Narrow" panose="020B0606020202030204" pitchFamily="34" charset="0"/>
              </a:rPr>
              <a:t>constituent </a:t>
            </a:r>
            <a:r>
              <a:rPr lang="fr-FR" sz="1700" dirty="0">
                <a:solidFill>
                  <a:srgbClr val="0070C0"/>
                </a:solidFill>
                <a:latin typeface="Arial Narrow" panose="020B0606020202030204" pitchFamily="34" charset="0"/>
              </a:rPr>
              <a:t>un bouleversement de l’économie générale du contrat</a:t>
            </a:r>
            <a:r>
              <a:rPr lang="fr-FR" sz="1700" dirty="0" smtClean="0">
                <a:solidFill>
                  <a:srgbClr val="0070C0"/>
                </a:solidFill>
                <a:latin typeface="Arial Narrow" panose="020B0606020202030204" pitchFamily="34" charset="0"/>
              </a:rPr>
              <a:t>.</a:t>
            </a:r>
          </a:p>
          <a:p>
            <a:pPr marL="101600" lvl="0" indent="0" algn="l" rtl="0">
              <a:lnSpc>
                <a:spcPct val="100000"/>
              </a:lnSpc>
              <a:spcBef>
                <a:spcPts val="400"/>
              </a:spcBef>
              <a:spcAft>
                <a:spcPts val="0"/>
              </a:spcAft>
              <a:buClr>
                <a:srgbClr val="0070C0"/>
              </a:buClr>
              <a:buSzPct val="117647"/>
              <a:buNone/>
            </a:pPr>
            <a:endParaRPr sz="1700" dirty="0">
              <a:solidFill>
                <a:srgbClr val="0070C0"/>
              </a:solidFill>
              <a:latin typeface="Arial Narrow" panose="020B0606020202030204" pitchFamily="34" charset="0"/>
            </a:endParaRPr>
          </a:p>
          <a:p>
            <a:pPr marL="558800" lvl="1" indent="0" algn="l" rtl="0">
              <a:lnSpc>
                <a:spcPct val="100000"/>
              </a:lnSpc>
              <a:spcBef>
                <a:spcPts val="400"/>
              </a:spcBef>
              <a:spcAft>
                <a:spcPts val="0"/>
              </a:spcAft>
              <a:buClr>
                <a:srgbClr val="0070C0"/>
              </a:buClr>
              <a:buSzPct val="117647"/>
              <a:buNone/>
            </a:pPr>
            <a:r>
              <a:rPr lang="fr-FR" sz="1700" u="sng" dirty="0">
                <a:solidFill>
                  <a:srgbClr val="0070C0"/>
                </a:solidFill>
                <a:latin typeface="Arial Narrow" panose="020B0606020202030204" pitchFamily="34" charset="0"/>
              </a:rPr>
              <a:t>3. L’événement était imprévisible lors de la conclusion du contrat;</a:t>
            </a:r>
            <a:endParaRPr sz="1700" u="sng" dirty="0">
              <a:solidFill>
                <a:srgbClr val="0070C0"/>
              </a:solidFill>
              <a:latin typeface="Arial Narrow" panose="020B0606020202030204" pitchFamily="34" charset="0"/>
            </a:endParaRPr>
          </a:p>
          <a:p>
            <a:pPr marL="101600" lvl="0" indent="0" algn="l" rtl="0">
              <a:lnSpc>
                <a:spcPct val="100000"/>
              </a:lnSpc>
              <a:spcBef>
                <a:spcPts val="400"/>
              </a:spcBef>
              <a:spcAft>
                <a:spcPts val="0"/>
              </a:spcAft>
              <a:buClr>
                <a:srgbClr val="0070C0"/>
              </a:buClr>
              <a:buSzPct val="117647"/>
              <a:buNone/>
            </a:pPr>
            <a:r>
              <a:rPr lang="fr-FR" sz="1700" dirty="0">
                <a:solidFill>
                  <a:srgbClr val="0070C0"/>
                </a:solidFill>
                <a:latin typeface="Arial Narrow" panose="020B0606020202030204" pitchFamily="34" charset="0"/>
              </a:rPr>
              <a:t>Selon la jurisprudence l’événement doit avoir déjoué toutes les prévisions des parties</a:t>
            </a:r>
            <a:r>
              <a:rPr lang="fr-FR" sz="1700" dirty="0" smtClean="0">
                <a:solidFill>
                  <a:srgbClr val="0070C0"/>
                </a:solidFill>
                <a:latin typeface="Arial Narrow" panose="020B0606020202030204" pitchFamily="34" charset="0"/>
              </a:rPr>
              <a:t>.</a:t>
            </a:r>
          </a:p>
          <a:p>
            <a:pPr marL="101600" lvl="0" indent="0" algn="l" rtl="0">
              <a:lnSpc>
                <a:spcPct val="100000"/>
              </a:lnSpc>
              <a:spcBef>
                <a:spcPts val="400"/>
              </a:spcBef>
              <a:spcAft>
                <a:spcPts val="0"/>
              </a:spcAft>
              <a:buClr>
                <a:srgbClr val="0070C0"/>
              </a:buClr>
              <a:buSzPct val="117647"/>
              <a:buNone/>
            </a:pPr>
            <a:endParaRPr sz="1700" dirty="0">
              <a:solidFill>
                <a:srgbClr val="0070C0"/>
              </a:solidFill>
              <a:latin typeface="Arial Narrow" panose="020B0606020202030204" pitchFamily="34" charset="0"/>
            </a:endParaRPr>
          </a:p>
          <a:p>
            <a:pPr marL="558800" lvl="1" indent="0" algn="l" rtl="0">
              <a:lnSpc>
                <a:spcPct val="100000"/>
              </a:lnSpc>
              <a:spcBef>
                <a:spcPts val="400"/>
              </a:spcBef>
              <a:spcAft>
                <a:spcPts val="0"/>
              </a:spcAft>
              <a:buClr>
                <a:srgbClr val="0070C0"/>
              </a:buClr>
              <a:buSzPct val="117647"/>
              <a:buNone/>
            </a:pPr>
            <a:r>
              <a:rPr lang="fr-FR" sz="1700" u="sng" dirty="0">
                <a:solidFill>
                  <a:srgbClr val="0070C0"/>
                </a:solidFill>
                <a:latin typeface="Arial Narrow" panose="020B0606020202030204" pitchFamily="34" charset="0"/>
              </a:rPr>
              <a:t>4. Le cocontractant poursuit l’exécution du contrat.</a:t>
            </a:r>
            <a:endParaRPr sz="1700" u="sng" dirty="0">
              <a:solidFill>
                <a:srgbClr val="0070C0"/>
              </a:solidFill>
              <a:latin typeface="Arial Narrow" panose="020B0606020202030204" pitchFamily="34" charset="0"/>
            </a:endParaRPr>
          </a:p>
          <a:p>
            <a:pPr marL="101600" lvl="0" indent="0" algn="l" rtl="0">
              <a:lnSpc>
                <a:spcPct val="100000"/>
              </a:lnSpc>
              <a:spcBef>
                <a:spcPts val="400"/>
              </a:spcBef>
              <a:spcAft>
                <a:spcPts val="0"/>
              </a:spcAft>
              <a:buClr>
                <a:srgbClr val="0070C0"/>
              </a:buClr>
              <a:buSzPct val="117647"/>
              <a:buNone/>
            </a:pPr>
            <a:r>
              <a:rPr lang="fr-FR" sz="1700" dirty="0">
                <a:solidFill>
                  <a:srgbClr val="0070C0"/>
                </a:solidFill>
                <a:latin typeface="Arial Narrow" panose="020B0606020202030204" pitchFamily="34" charset="0"/>
              </a:rPr>
              <a:t>L’imprévision implique que le cocontractant poursuive l’exécution du marché. En cas d’impossibilité, l’imprévision devient un cas de force majeure justifiant la résiliation du contrat (CE, avis, 15 septembre 2022, n° 405540).</a:t>
            </a:r>
            <a:endParaRPr sz="1700" dirty="0">
              <a:solidFill>
                <a:srgbClr val="0070C0"/>
              </a:solidFill>
              <a:latin typeface="Arial Narrow" panose="020B0606020202030204" pitchFamily="34" charset="0"/>
            </a:endParaRPr>
          </a:p>
        </p:txBody>
      </p:sp>
      <p:sp>
        <p:nvSpPr>
          <p:cNvPr id="392" name="Google Shape;392;p6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62"/>
          <p:cNvSpPr txBox="1">
            <a:spLocks noGrp="1"/>
          </p:cNvSpPr>
          <p:nvPr>
            <p:ph type="title"/>
          </p:nvPr>
        </p:nvSpPr>
        <p:spPr>
          <a:xfrm>
            <a:off x="950912" y="53752"/>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200"/>
              <a:buFont typeface="Calibri"/>
              <a:buNone/>
            </a:pPr>
            <a:r>
              <a:rPr lang="fr-FR" b="1"/>
              <a:t>Le droit à indemnité du cocontractant</a:t>
            </a:r>
            <a:endParaRPr b="1"/>
          </a:p>
        </p:txBody>
      </p:sp>
      <p:sp>
        <p:nvSpPr>
          <p:cNvPr id="398" name="Google Shape;398;p62"/>
          <p:cNvSpPr txBox="1">
            <a:spLocks noGrp="1"/>
          </p:cNvSpPr>
          <p:nvPr>
            <p:ph type="body" idx="1"/>
          </p:nvPr>
        </p:nvSpPr>
        <p:spPr>
          <a:xfrm>
            <a:off x="457200" y="1340768"/>
            <a:ext cx="8229600" cy="4785395"/>
          </a:xfrm>
          <a:prstGeom prst="rect">
            <a:avLst/>
          </a:prstGeom>
          <a:noFill/>
          <a:ln>
            <a:noFill/>
          </a:ln>
        </p:spPr>
        <p:txBody>
          <a:bodyPr spcFirstLastPara="1" wrap="square" lIns="91425" tIns="45700" rIns="91425" bIns="45700" anchor="t" anchorCtr="0">
            <a:normAutofit/>
          </a:bodyPr>
          <a:lstStyle/>
          <a:p>
            <a:pPr marL="457200" lvl="0" indent="-355600" algn="l" rtl="0">
              <a:lnSpc>
                <a:spcPct val="100000"/>
              </a:lnSpc>
              <a:spcBef>
                <a:spcPts val="400"/>
              </a:spcBef>
              <a:spcAft>
                <a:spcPts val="0"/>
              </a:spcAft>
              <a:buClr>
                <a:srgbClr val="0070C0"/>
              </a:buClr>
              <a:buSzPts val="2000"/>
              <a:buChar char="•"/>
            </a:pPr>
            <a:endParaRPr lang="fr-FR" sz="1700" dirty="0" smtClean="0">
              <a:solidFill>
                <a:srgbClr val="0070C0"/>
              </a:solidFill>
              <a:latin typeface="Arial Narrow" panose="020B0606020202030204" pitchFamily="34" charset="0"/>
            </a:endParaRPr>
          </a:p>
          <a:p>
            <a:pPr marL="457200" lvl="0" indent="-355600" algn="l" rtl="0">
              <a:lnSpc>
                <a:spcPct val="100000"/>
              </a:lnSpc>
              <a:spcBef>
                <a:spcPts val="400"/>
              </a:spcBef>
              <a:spcAft>
                <a:spcPts val="0"/>
              </a:spcAft>
              <a:buClr>
                <a:srgbClr val="0070C0"/>
              </a:buClr>
              <a:buSzPts val="2000"/>
              <a:buChar char="•"/>
            </a:pPr>
            <a:endParaRPr lang="fr-FR" sz="1700" dirty="0">
              <a:solidFill>
                <a:srgbClr val="0070C0"/>
              </a:solidFill>
              <a:latin typeface="Arial Narrow" panose="020B0606020202030204" pitchFamily="34" charset="0"/>
            </a:endParaRPr>
          </a:p>
          <a:p>
            <a:pPr marL="457200" lvl="0" indent="-355600" algn="l" rtl="0">
              <a:lnSpc>
                <a:spcPct val="100000"/>
              </a:lnSpc>
              <a:spcBef>
                <a:spcPts val="400"/>
              </a:spcBef>
              <a:spcAft>
                <a:spcPts val="0"/>
              </a:spcAft>
              <a:buClr>
                <a:srgbClr val="0070C0"/>
              </a:buClr>
              <a:buSzPts val="2000"/>
              <a:buChar char="•"/>
            </a:pPr>
            <a:r>
              <a:rPr lang="fr-FR" sz="1700" dirty="0" smtClean="0">
                <a:solidFill>
                  <a:srgbClr val="0070C0"/>
                </a:solidFill>
                <a:latin typeface="Arial Narrow" panose="020B0606020202030204" pitchFamily="34" charset="0"/>
              </a:rPr>
              <a:t>Lorsque </a:t>
            </a:r>
            <a:r>
              <a:rPr lang="fr-FR" sz="1700" dirty="0">
                <a:solidFill>
                  <a:srgbClr val="0070C0"/>
                </a:solidFill>
                <a:latin typeface="Arial Narrow" panose="020B0606020202030204" pitchFamily="34" charset="0"/>
              </a:rPr>
              <a:t>les critères de l’imprévision sont remplis, le cocontractant a droit au versement d’une indemnité pour couvrir une partie de ses pertes</a:t>
            </a:r>
            <a:r>
              <a:rPr lang="fr-FR" sz="1700" dirty="0" smtClean="0">
                <a:solidFill>
                  <a:srgbClr val="0070C0"/>
                </a:solidFill>
                <a:latin typeface="Arial Narrow" panose="020B0606020202030204" pitchFamily="34" charset="0"/>
              </a:rPr>
              <a:t>.</a:t>
            </a:r>
          </a:p>
          <a:p>
            <a:pPr marL="457200" lvl="0" indent="-355600" algn="l" rtl="0">
              <a:lnSpc>
                <a:spcPct val="100000"/>
              </a:lnSpc>
              <a:spcBef>
                <a:spcPts val="400"/>
              </a:spcBef>
              <a:spcAft>
                <a:spcPts val="0"/>
              </a:spcAft>
              <a:buClr>
                <a:srgbClr val="0070C0"/>
              </a:buClr>
              <a:buSzPts val="2000"/>
              <a:buChar char="•"/>
            </a:pPr>
            <a:endParaRPr sz="1700" dirty="0">
              <a:solidFill>
                <a:srgbClr val="0070C0"/>
              </a:solidFill>
              <a:latin typeface="Arial Narrow" panose="020B0606020202030204" pitchFamily="34" charset="0"/>
            </a:endParaRPr>
          </a:p>
          <a:p>
            <a:pPr marL="457200" lvl="0" indent="-355600" algn="l" rtl="0">
              <a:lnSpc>
                <a:spcPct val="100000"/>
              </a:lnSpc>
              <a:spcBef>
                <a:spcPts val="400"/>
              </a:spcBef>
              <a:spcAft>
                <a:spcPts val="0"/>
              </a:spcAft>
              <a:buClr>
                <a:srgbClr val="0070C0"/>
              </a:buClr>
              <a:buSzPts val="2000"/>
              <a:buChar char="•"/>
            </a:pPr>
            <a:r>
              <a:rPr lang="fr-FR" sz="1700" dirty="0">
                <a:solidFill>
                  <a:srgbClr val="0070C0"/>
                </a:solidFill>
                <a:latin typeface="Arial Narrow" panose="020B0606020202030204" pitchFamily="34" charset="0"/>
              </a:rPr>
              <a:t>Les pertes s’entendent comme un déficit d’exploitation et non comme un manque à gagner (CE, 1</a:t>
            </a:r>
            <a:r>
              <a:rPr lang="fr-FR" sz="1700" baseline="30000" dirty="0">
                <a:solidFill>
                  <a:srgbClr val="0070C0"/>
                </a:solidFill>
                <a:latin typeface="Arial Narrow" panose="020B0606020202030204" pitchFamily="34" charset="0"/>
              </a:rPr>
              <a:t>er</a:t>
            </a:r>
            <a:r>
              <a:rPr lang="fr-FR" sz="1700" dirty="0">
                <a:solidFill>
                  <a:srgbClr val="0070C0"/>
                </a:solidFill>
                <a:latin typeface="Arial Narrow" panose="020B0606020202030204" pitchFamily="34" charset="0"/>
              </a:rPr>
              <a:t> juillet 1921, n° 77352</a:t>
            </a:r>
            <a:r>
              <a:rPr lang="fr-FR" sz="1700" dirty="0" smtClean="0">
                <a:solidFill>
                  <a:srgbClr val="0070C0"/>
                </a:solidFill>
                <a:latin typeface="Arial Narrow" panose="020B0606020202030204" pitchFamily="34" charset="0"/>
              </a:rPr>
              <a:t>).</a:t>
            </a:r>
          </a:p>
          <a:p>
            <a:pPr marL="457200" lvl="0" indent="-355600" algn="l" rtl="0">
              <a:lnSpc>
                <a:spcPct val="100000"/>
              </a:lnSpc>
              <a:spcBef>
                <a:spcPts val="400"/>
              </a:spcBef>
              <a:spcAft>
                <a:spcPts val="0"/>
              </a:spcAft>
              <a:buClr>
                <a:srgbClr val="0070C0"/>
              </a:buClr>
              <a:buSzPts val="2000"/>
              <a:buChar char="•"/>
            </a:pPr>
            <a:endParaRPr sz="1700" dirty="0">
              <a:solidFill>
                <a:srgbClr val="0070C0"/>
              </a:solidFill>
              <a:latin typeface="Arial Narrow" panose="020B0606020202030204" pitchFamily="34" charset="0"/>
            </a:endParaRPr>
          </a:p>
          <a:p>
            <a:pPr marL="457200" lvl="0" indent="-355600" algn="l" rtl="0">
              <a:lnSpc>
                <a:spcPct val="100000"/>
              </a:lnSpc>
              <a:spcBef>
                <a:spcPts val="400"/>
              </a:spcBef>
              <a:spcAft>
                <a:spcPts val="0"/>
              </a:spcAft>
              <a:buClr>
                <a:srgbClr val="0070C0"/>
              </a:buClr>
              <a:buSzPts val="2000"/>
              <a:buChar char="•"/>
            </a:pPr>
            <a:r>
              <a:rPr lang="fr-FR" sz="1700" dirty="0">
                <a:solidFill>
                  <a:srgbClr val="0070C0"/>
                </a:solidFill>
                <a:latin typeface="Arial Narrow" panose="020B0606020202030204" pitchFamily="34" charset="0"/>
              </a:rPr>
              <a:t>Compte tenu de </a:t>
            </a:r>
            <a:r>
              <a:rPr lang="fr-FR" sz="1700" dirty="0" smtClean="0">
                <a:solidFill>
                  <a:srgbClr val="0070C0"/>
                </a:solidFill>
                <a:latin typeface="Arial Narrow" panose="020B0606020202030204" pitchFamily="34" charset="0"/>
              </a:rPr>
              <a:t>leur </a:t>
            </a:r>
            <a:r>
              <a:rPr lang="fr-FR" sz="1700" dirty="0">
                <a:solidFill>
                  <a:srgbClr val="0070C0"/>
                </a:solidFill>
                <a:latin typeface="Arial Narrow" panose="020B0606020202030204" pitchFamily="34" charset="0"/>
              </a:rPr>
              <a:t>caractère extérieur aux parties, une partie des pertes subies par le cocontractant en raison de l’événement bouleversant l’équilibre général du contrat </a:t>
            </a:r>
            <a:r>
              <a:rPr lang="fr-FR" sz="1700" dirty="0" smtClean="0">
                <a:solidFill>
                  <a:srgbClr val="0070C0"/>
                </a:solidFill>
                <a:latin typeface="Arial Narrow" panose="020B0606020202030204" pitchFamily="34" charset="0"/>
              </a:rPr>
              <a:t>est laissée </a:t>
            </a:r>
            <a:r>
              <a:rPr lang="fr-FR" sz="1700" dirty="0">
                <a:solidFill>
                  <a:srgbClr val="0070C0"/>
                </a:solidFill>
                <a:latin typeface="Arial Narrow" panose="020B0606020202030204" pitchFamily="34" charset="0"/>
              </a:rPr>
              <a:t>à </a:t>
            </a:r>
            <a:r>
              <a:rPr lang="fr-FR" sz="1700" dirty="0" smtClean="0">
                <a:solidFill>
                  <a:srgbClr val="0070C0"/>
                </a:solidFill>
                <a:latin typeface="Arial Narrow" panose="020B0606020202030204" pitchFamily="34" charset="0"/>
              </a:rPr>
              <a:t>sa </a:t>
            </a:r>
            <a:r>
              <a:rPr lang="fr-FR" sz="1700" dirty="0">
                <a:solidFill>
                  <a:srgbClr val="0070C0"/>
                </a:solidFill>
                <a:latin typeface="Arial Narrow" panose="020B0606020202030204" pitchFamily="34" charset="0"/>
              </a:rPr>
              <a:t>charge.</a:t>
            </a:r>
            <a:endParaRPr sz="1700" dirty="0">
              <a:solidFill>
                <a:srgbClr val="0070C0"/>
              </a:solidFill>
              <a:latin typeface="Arial Narrow" panose="020B0606020202030204" pitchFamily="34" charset="0"/>
            </a:endParaRPr>
          </a:p>
          <a:p>
            <a:pPr marL="457200" lvl="0" indent="-228600" algn="l" rtl="0">
              <a:lnSpc>
                <a:spcPct val="100000"/>
              </a:lnSpc>
              <a:spcBef>
                <a:spcPts val="400"/>
              </a:spcBef>
              <a:spcAft>
                <a:spcPts val="0"/>
              </a:spcAft>
              <a:buClr>
                <a:srgbClr val="0070C0"/>
              </a:buClr>
              <a:buSzPts val="2000"/>
              <a:buNone/>
            </a:pPr>
            <a:endParaRPr sz="1700" dirty="0">
              <a:solidFill>
                <a:srgbClr val="0070C0"/>
              </a:solidFill>
              <a:latin typeface="Arial Narrow" panose="020B0606020202030204" pitchFamily="34" charset="0"/>
            </a:endParaRPr>
          </a:p>
        </p:txBody>
      </p:sp>
      <p:sp>
        <p:nvSpPr>
          <p:cNvPr id="399" name="Google Shape;399;p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64"/>
          <p:cNvSpPr txBox="1">
            <a:spLocks noGrp="1"/>
          </p:cNvSpPr>
          <p:nvPr>
            <p:ph type="title"/>
          </p:nvPr>
        </p:nvSpPr>
        <p:spPr>
          <a:xfrm>
            <a:off x="950912" y="53752"/>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200"/>
              <a:buFont typeface="Calibri"/>
              <a:buNone/>
            </a:pPr>
            <a:r>
              <a:rPr lang="fr-FR" b="1"/>
              <a:t>Consécration de l’imprévision dans le corpus juridique local</a:t>
            </a:r>
            <a:endParaRPr/>
          </a:p>
        </p:txBody>
      </p:sp>
      <p:sp>
        <p:nvSpPr>
          <p:cNvPr id="412" name="Google Shape;412;p64"/>
          <p:cNvSpPr txBox="1">
            <a:spLocks noGrp="1"/>
          </p:cNvSpPr>
          <p:nvPr>
            <p:ph type="body" idx="1"/>
          </p:nvPr>
        </p:nvSpPr>
        <p:spPr>
          <a:xfrm>
            <a:off x="457200" y="1340768"/>
            <a:ext cx="8229600" cy="4785395"/>
          </a:xfrm>
          <a:prstGeom prst="rect">
            <a:avLst/>
          </a:prstGeom>
          <a:noFill/>
          <a:ln>
            <a:noFill/>
          </a:ln>
        </p:spPr>
        <p:txBody>
          <a:bodyPr spcFirstLastPara="1" wrap="square" lIns="91425" tIns="45700" rIns="91425" bIns="45700" anchor="t" anchorCtr="0">
            <a:normAutofit fontScale="85000" lnSpcReduction="20000"/>
          </a:bodyPr>
          <a:lstStyle/>
          <a:p>
            <a:pPr marL="457200" lvl="0" indent="-355600" algn="l" rtl="0">
              <a:lnSpc>
                <a:spcPct val="100000"/>
              </a:lnSpc>
              <a:spcBef>
                <a:spcPts val="400"/>
              </a:spcBef>
              <a:spcAft>
                <a:spcPts val="0"/>
              </a:spcAft>
              <a:buClr>
                <a:srgbClr val="0070C0"/>
              </a:buClr>
              <a:buSzPts val="2000"/>
              <a:buChar char="•"/>
            </a:pPr>
            <a:endParaRPr lang="fr-FR" sz="1700" dirty="0" smtClean="0">
              <a:solidFill>
                <a:srgbClr val="0070C0"/>
              </a:solidFill>
              <a:latin typeface="Arial Narrow" panose="020B0606020202030204" pitchFamily="34" charset="0"/>
              <a:cs typeface="Calibri" panose="020F0502020204030204" pitchFamily="34" charset="0"/>
            </a:endParaRPr>
          </a:p>
          <a:p>
            <a:pPr marL="101600" indent="0">
              <a:buClr>
                <a:srgbClr val="0070C0"/>
              </a:buClr>
              <a:buNone/>
            </a:pPr>
            <a:r>
              <a:rPr lang="fr-FR" sz="1900" dirty="0" smtClean="0">
                <a:solidFill>
                  <a:srgbClr val="0070C0"/>
                </a:solidFill>
                <a:latin typeface="Arial Narrow" panose="020B0606020202030204" pitchFamily="34" charset="0"/>
                <a:cs typeface="Calibri" panose="020F0502020204030204" pitchFamily="34" charset="0"/>
              </a:rPr>
              <a:t>Afin </a:t>
            </a:r>
            <a:r>
              <a:rPr lang="fr-FR" sz="1900" dirty="0">
                <a:solidFill>
                  <a:srgbClr val="0070C0"/>
                </a:solidFill>
                <a:latin typeface="Arial Narrow" panose="020B0606020202030204" pitchFamily="34" charset="0"/>
                <a:cs typeface="Calibri" panose="020F0502020204030204" pitchFamily="34" charset="0"/>
              </a:rPr>
              <a:t>d'asseoir le principe de l’indemnisation du cocontractant en cas d’imprévision, </a:t>
            </a:r>
            <a:r>
              <a:rPr lang="fr-FR" sz="1900" dirty="0" smtClean="0">
                <a:solidFill>
                  <a:srgbClr val="0070C0"/>
                </a:solidFill>
                <a:latin typeface="Arial Narrow" panose="020B0606020202030204" pitchFamily="34" charset="0"/>
                <a:cs typeface="Calibri" panose="020F0502020204030204" pitchFamily="34" charset="0"/>
              </a:rPr>
              <a:t>la délibération 361 </a:t>
            </a:r>
            <a:r>
              <a:rPr lang="fr-FR" sz="1900" dirty="0">
                <a:solidFill>
                  <a:srgbClr val="0070C0"/>
                </a:solidFill>
                <a:latin typeface="Arial Narrow" panose="020B0606020202030204" pitchFamily="34" charset="0"/>
                <a:cs typeface="Calibri" panose="020F0502020204030204" pitchFamily="34" charset="0"/>
              </a:rPr>
              <a:t>introduit au sein de la délibération n° 424, un article 41 aujourd’hui réservé</a:t>
            </a:r>
            <a:r>
              <a:rPr lang="fr-FR" sz="1900" dirty="0" smtClean="0">
                <a:solidFill>
                  <a:srgbClr val="0070C0"/>
                </a:solidFill>
                <a:latin typeface="Arial Narrow" panose="020B0606020202030204" pitchFamily="34" charset="0"/>
                <a:cs typeface="Calibri" panose="020F0502020204030204" pitchFamily="34" charset="0"/>
              </a:rPr>
              <a:t>. Cet article dispose que :</a:t>
            </a:r>
          </a:p>
          <a:p>
            <a:pPr marL="101600" indent="0">
              <a:buClr>
                <a:srgbClr val="0070C0"/>
              </a:buClr>
              <a:buNone/>
            </a:pPr>
            <a:endParaRPr lang="fr-FR" sz="1900" dirty="0">
              <a:solidFill>
                <a:srgbClr val="0070C0"/>
              </a:solidFill>
              <a:latin typeface="Arial Narrow" panose="020B0606020202030204" pitchFamily="34" charset="0"/>
              <a:cs typeface="Calibri" panose="020F0502020204030204" pitchFamily="34" charset="0"/>
            </a:endParaRPr>
          </a:p>
          <a:p>
            <a:pPr marL="457200" lvl="0" indent="-355600" algn="just" rtl="0">
              <a:lnSpc>
                <a:spcPct val="100000"/>
              </a:lnSpc>
              <a:spcBef>
                <a:spcPts val="400"/>
              </a:spcBef>
              <a:spcAft>
                <a:spcPts val="0"/>
              </a:spcAft>
              <a:buClr>
                <a:srgbClr val="0070C0"/>
              </a:buClr>
              <a:buSzPts val="2000"/>
              <a:buChar char="•"/>
            </a:pPr>
            <a:r>
              <a:rPr lang="fr-FR" sz="1900" dirty="0" smtClean="0">
                <a:solidFill>
                  <a:srgbClr val="0070C0"/>
                </a:solidFill>
                <a:latin typeface="Arial Narrow" panose="020B0606020202030204" pitchFamily="34" charset="0"/>
                <a:cs typeface="Calibri" panose="020F0502020204030204" pitchFamily="34" charset="0"/>
              </a:rPr>
              <a:t>Le </a:t>
            </a:r>
            <a:r>
              <a:rPr lang="fr-FR" sz="1900" dirty="0">
                <a:solidFill>
                  <a:srgbClr val="0070C0"/>
                </a:solidFill>
                <a:latin typeface="Arial Narrow" panose="020B0606020202030204" pitchFamily="34" charset="0"/>
                <a:cs typeface="Calibri" panose="020F0502020204030204" pitchFamily="34" charset="0"/>
              </a:rPr>
              <a:t>bouleversement de l’économie générale du contrat est réputé rempli lorsque les pertes subies par le cocontractant atteignent au moins 1/15</a:t>
            </a:r>
            <a:r>
              <a:rPr lang="fr-FR" sz="1900" baseline="30000" dirty="0">
                <a:solidFill>
                  <a:srgbClr val="0070C0"/>
                </a:solidFill>
                <a:latin typeface="Arial Narrow" panose="020B0606020202030204" pitchFamily="34" charset="0"/>
                <a:cs typeface="Calibri" panose="020F0502020204030204" pitchFamily="34" charset="0"/>
              </a:rPr>
              <a:t>ème</a:t>
            </a:r>
            <a:r>
              <a:rPr lang="fr-FR" sz="1900" dirty="0">
                <a:solidFill>
                  <a:srgbClr val="0070C0"/>
                </a:solidFill>
                <a:latin typeface="Arial Narrow" panose="020B0606020202030204" pitchFamily="34" charset="0"/>
                <a:cs typeface="Calibri" panose="020F0502020204030204" pitchFamily="34" charset="0"/>
              </a:rPr>
              <a:t> du montant initial hors taxe du </a:t>
            </a:r>
            <a:r>
              <a:rPr lang="fr-FR" sz="1900" dirty="0" smtClean="0">
                <a:solidFill>
                  <a:srgbClr val="0070C0"/>
                </a:solidFill>
                <a:latin typeface="Arial Narrow" panose="020B0606020202030204" pitchFamily="34" charset="0"/>
                <a:cs typeface="Calibri" panose="020F0502020204030204" pitchFamily="34" charset="0"/>
              </a:rPr>
              <a:t>contrat (ce </a:t>
            </a:r>
            <a:r>
              <a:rPr lang="fr-FR" sz="1900" dirty="0">
                <a:solidFill>
                  <a:srgbClr val="0070C0"/>
                </a:solidFill>
                <a:latin typeface="Arial Narrow" panose="020B0606020202030204" pitchFamily="34" charset="0"/>
                <a:cs typeface="Calibri" panose="020F0502020204030204" pitchFamily="34" charset="0"/>
              </a:rPr>
              <a:t>seuil est généralement celui retenu par le juge </a:t>
            </a:r>
            <a:r>
              <a:rPr lang="fr-FR" sz="1900" dirty="0" smtClean="0">
                <a:solidFill>
                  <a:srgbClr val="0070C0"/>
                </a:solidFill>
                <a:latin typeface="Arial Narrow" panose="020B0606020202030204" pitchFamily="34" charset="0"/>
                <a:cs typeface="Calibri" panose="020F0502020204030204" pitchFamily="34" charset="0"/>
              </a:rPr>
              <a:t>administratif).</a:t>
            </a:r>
          </a:p>
          <a:p>
            <a:pPr marL="457200" lvl="0" indent="-355600" algn="just" rtl="0">
              <a:lnSpc>
                <a:spcPct val="100000"/>
              </a:lnSpc>
              <a:spcBef>
                <a:spcPts val="400"/>
              </a:spcBef>
              <a:spcAft>
                <a:spcPts val="0"/>
              </a:spcAft>
              <a:buClr>
                <a:srgbClr val="0070C0"/>
              </a:buClr>
              <a:buSzPts val="2000"/>
              <a:buChar char="•"/>
            </a:pPr>
            <a:endParaRPr sz="1900" dirty="0">
              <a:solidFill>
                <a:srgbClr val="0070C0"/>
              </a:solidFill>
              <a:latin typeface="Arial Narrow" panose="020B0606020202030204" pitchFamily="34" charset="0"/>
              <a:cs typeface="Calibri" panose="020F0502020204030204" pitchFamily="34" charset="0"/>
            </a:endParaRPr>
          </a:p>
          <a:p>
            <a:pPr algn="just">
              <a:buClr>
                <a:srgbClr val="0070C0"/>
              </a:buClr>
            </a:pPr>
            <a:r>
              <a:rPr lang="fr-FR" sz="1900" dirty="0">
                <a:solidFill>
                  <a:srgbClr val="0070C0"/>
                </a:solidFill>
                <a:latin typeface="Arial Narrow" panose="020B0606020202030204" pitchFamily="34" charset="0"/>
                <a:cs typeface="Calibri" panose="020F0502020204030204" pitchFamily="34" charset="0"/>
              </a:rPr>
              <a:t>Lorsque le contrat comporte un mécanisme de </a:t>
            </a:r>
            <a:r>
              <a:rPr lang="fr-FR" sz="1900" dirty="0" smtClean="0">
                <a:solidFill>
                  <a:srgbClr val="0070C0"/>
                </a:solidFill>
                <a:latin typeface="Arial Narrow" panose="020B0606020202030204" pitchFamily="34" charset="0"/>
                <a:cs typeface="Calibri" panose="020F0502020204030204" pitchFamily="34" charset="0"/>
              </a:rPr>
              <a:t>variation de prix, </a:t>
            </a:r>
            <a:r>
              <a:rPr lang="fr-FR" sz="1900" dirty="0">
                <a:solidFill>
                  <a:srgbClr val="0070C0"/>
                </a:solidFill>
                <a:latin typeface="Arial Narrow" panose="020B0606020202030204" pitchFamily="34" charset="0"/>
                <a:cs typeface="Calibri" panose="020F0502020204030204" pitchFamily="34" charset="0"/>
              </a:rPr>
              <a:t>les variations </a:t>
            </a:r>
            <a:r>
              <a:rPr lang="fr-FR" sz="1900" dirty="0" smtClean="0">
                <a:solidFill>
                  <a:srgbClr val="0070C0"/>
                </a:solidFill>
                <a:latin typeface="Arial Narrow" panose="020B0606020202030204" pitchFamily="34" charset="0"/>
                <a:cs typeface="Calibri" panose="020F0502020204030204" pitchFamily="34" charset="0"/>
              </a:rPr>
              <a:t>négatives </a:t>
            </a:r>
            <a:r>
              <a:rPr lang="fr-FR" sz="1900" dirty="0">
                <a:solidFill>
                  <a:srgbClr val="0070C0"/>
                </a:solidFill>
                <a:latin typeface="Arial Narrow" panose="020B0606020202030204" pitchFamily="34" charset="0"/>
                <a:cs typeface="Calibri" panose="020F0502020204030204" pitchFamily="34" charset="0"/>
              </a:rPr>
              <a:t>ou positives </a:t>
            </a:r>
            <a:r>
              <a:rPr lang="fr-FR" sz="1900" dirty="0" smtClean="0">
                <a:solidFill>
                  <a:srgbClr val="0070C0"/>
                </a:solidFill>
                <a:latin typeface="Arial Narrow" panose="020B0606020202030204" pitchFamily="34" charset="0"/>
                <a:cs typeface="Calibri" panose="020F0502020204030204" pitchFamily="34" charset="0"/>
              </a:rPr>
              <a:t> sont déduites des indemnités.</a:t>
            </a:r>
            <a:endParaRPr lang="fr-FR" sz="1900" dirty="0">
              <a:solidFill>
                <a:srgbClr val="0070C0"/>
              </a:solidFill>
              <a:latin typeface="Arial Narrow" panose="020B0606020202030204" pitchFamily="34" charset="0"/>
              <a:cs typeface="Calibri" panose="020F0502020204030204" pitchFamily="34" charset="0"/>
            </a:endParaRPr>
          </a:p>
          <a:p>
            <a:pPr marL="457200" lvl="0" indent="-355600" algn="just" rtl="0">
              <a:lnSpc>
                <a:spcPct val="100000"/>
              </a:lnSpc>
              <a:spcBef>
                <a:spcPts val="400"/>
              </a:spcBef>
              <a:spcAft>
                <a:spcPts val="0"/>
              </a:spcAft>
              <a:buClr>
                <a:srgbClr val="0070C0"/>
              </a:buClr>
              <a:buSzPts val="2000"/>
              <a:buChar char="•"/>
            </a:pPr>
            <a:endParaRPr lang="fr-FR" sz="1900" dirty="0" smtClean="0">
              <a:solidFill>
                <a:srgbClr val="0070C0"/>
              </a:solidFill>
              <a:latin typeface="Arial Narrow" panose="020B0606020202030204" pitchFamily="34" charset="0"/>
              <a:cs typeface="Calibri" panose="020F0502020204030204" pitchFamily="34" charset="0"/>
            </a:endParaRPr>
          </a:p>
          <a:p>
            <a:pPr marL="457200" lvl="0" indent="-355600" algn="just" rtl="0">
              <a:lnSpc>
                <a:spcPct val="100000"/>
              </a:lnSpc>
              <a:spcBef>
                <a:spcPts val="400"/>
              </a:spcBef>
              <a:spcAft>
                <a:spcPts val="0"/>
              </a:spcAft>
              <a:buClr>
                <a:srgbClr val="0070C0"/>
              </a:buClr>
              <a:buSzPts val="2000"/>
              <a:buChar char="•"/>
            </a:pPr>
            <a:r>
              <a:rPr lang="fr-FR" sz="1900" dirty="0" smtClean="0">
                <a:solidFill>
                  <a:srgbClr val="0070C0"/>
                </a:solidFill>
                <a:latin typeface="Arial Narrow" panose="020B0606020202030204" pitchFamily="34" charset="0"/>
                <a:cs typeface="Calibri" panose="020F0502020204030204" pitchFamily="34" charset="0"/>
              </a:rPr>
              <a:t>Il </a:t>
            </a:r>
            <a:r>
              <a:rPr lang="fr-FR" sz="1900" dirty="0">
                <a:solidFill>
                  <a:srgbClr val="0070C0"/>
                </a:solidFill>
                <a:latin typeface="Arial Narrow" panose="020B0606020202030204" pitchFamily="34" charset="0"/>
                <a:cs typeface="Calibri" panose="020F0502020204030204" pitchFamily="34" charset="0"/>
              </a:rPr>
              <a:t>est prévu que le montant de l’indemnité </a:t>
            </a:r>
            <a:r>
              <a:rPr lang="fr-FR" sz="1900" dirty="0" smtClean="0">
                <a:solidFill>
                  <a:srgbClr val="0070C0"/>
                </a:solidFill>
                <a:latin typeface="Arial Narrow" panose="020B0606020202030204" pitchFamily="34" charset="0"/>
                <a:cs typeface="Calibri" panose="020F0502020204030204" pitchFamily="34" charset="0"/>
              </a:rPr>
              <a:t>couvre jusqu’à </a:t>
            </a:r>
            <a:r>
              <a:rPr lang="fr-FR" sz="1900" dirty="0">
                <a:solidFill>
                  <a:srgbClr val="0070C0"/>
                </a:solidFill>
                <a:latin typeface="Arial Narrow" panose="020B0606020202030204" pitchFamily="34" charset="0"/>
                <a:cs typeface="Calibri" panose="020F0502020204030204" pitchFamily="34" charset="0"/>
              </a:rPr>
              <a:t>90% des pertes subies par le </a:t>
            </a:r>
            <a:r>
              <a:rPr lang="fr-FR" sz="1900" dirty="0" smtClean="0">
                <a:solidFill>
                  <a:srgbClr val="0070C0"/>
                </a:solidFill>
                <a:latin typeface="Arial Narrow" panose="020B0606020202030204" pitchFamily="34" charset="0"/>
                <a:cs typeface="Calibri" panose="020F0502020204030204" pitchFamily="34" charset="0"/>
              </a:rPr>
              <a:t>cocontractant.</a:t>
            </a:r>
            <a:endParaRPr sz="1900" dirty="0">
              <a:solidFill>
                <a:srgbClr val="0070C0"/>
              </a:solidFill>
              <a:latin typeface="Arial Narrow" panose="020B0606020202030204" pitchFamily="34" charset="0"/>
              <a:cs typeface="Calibri" panose="020F0502020204030204" pitchFamily="34" charset="0"/>
            </a:endParaRPr>
          </a:p>
          <a:p>
            <a:pPr marL="457200" lvl="0" indent="-355600" algn="just" rtl="0">
              <a:lnSpc>
                <a:spcPct val="100000"/>
              </a:lnSpc>
              <a:spcBef>
                <a:spcPts val="400"/>
              </a:spcBef>
              <a:spcAft>
                <a:spcPts val="0"/>
              </a:spcAft>
              <a:buClr>
                <a:srgbClr val="0070C0"/>
              </a:buClr>
              <a:buSzPts val="2000"/>
              <a:buChar char="•"/>
            </a:pPr>
            <a:endParaRPr lang="fr-FR" sz="1900" dirty="0" smtClean="0">
              <a:solidFill>
                <a:srgbClr val="0070C0"/>
              </a:solidFill>
              <a:latin typeface="Arial Narrow" panose="020B0606020202030204" pitchFamily="34" charset="0"/>
              <a:cs typeface="Calibri" panose="020F0502020204030204" pitchFamily="34" charset="0"/>
            </a:endParaRPr>
          </a:p>
          <a:p>
            <a:pPr marL="457200" lvl="0" indent="-355600" algn="just" rtl="0">
              <a:lnSpc>
                <a:spcPct val="100000"/>
              </a:lnSpc>
              <a:spcBef>
                <a:spcPts val="400"/>
              </a:spcBef>
              <a:spcAft>
                <a:spcPts val="0"/>
              </a:spcAft>
              <a:buClr>
                <a:srgbClr val="0070C0"/>
              </a:buClr>
              <a:buSzPts val="2000"/>
              <a:buChar char="•"/>
            </a:pPr>
            <a:r>
              <a:rPr lang="fr-FR" sz="1900" dirty="0" smtClean="0">
                <a:solidFill>
                  <a:srgbClr val="0070C0"/>
                </a:solidFill>
                <a:latin typeface="Arial Narrow" panose="020B0606020202030204" pitchFamily="34" charset="0"/>
                <a:cs typeface="Calibri" panose="020F0502020204030204" pitchFamily="34" charset="0"/>
              </a:rPr>
              <a:t>L’indemnité </a:t>
            </a:r>
            <a:r>
              <a:rPr lang="fr-FR" sz="1900" dirty="0">
                <a:solidFill>
                  <a:srgbClr val="0070C0"/>
                </a:solidFill>
                <a:latin typeface="Arial Narrow" panose="020B0606020202030204" pitchFamily="34" charset="0"/>
                <a:cs typeface="Calibri" panose="020F0502020204030204" pitchFamily="34" charset="0"/>
              </a:rPr>
              <a:t>vise à dédommager le cocontractant des pertes subies entre le moment où le seuil de bouleversement de l’économie générale du contrat est atteint et le moment ou l’événement extérieur a cessé.</a:t>
            </a:r>
            <a:endParaRPr sz="1900" dirty="0">
              <a:solidFill>
                <a:srgbClr val="0070C0"/>
              </a:solidFill>
              <a:latin typeface="Arial Narrow" panose="020B0606020202030204" pitchFamily="34" charset="0"/>
              <a:cs typeface="Calibri" panose="020F0502020204030204" pitchFamily="34" charset="0"/>
            </a:endParaRPr>
          </a:p>
          <a:p>
            <a:pPr marL="457200" lvl="0" indent="-355600" algn="just" rtl="0">
              <a:lnSpc>
                <a:spcPct val="100000"/>
              </a:lnSpc>
              <a:spcBef>
                <a:spcPts val="400"/>
              </a:spcBef>
              <a:spcAft>
                <a:spcPts val="0"/>
              </a:spcAft>
              <a:buClr>
                <a:srgbClr val="0070C0"/>
              </a:buClr>
              <a:buSzPts val="2000"/>
              <a:buChar char="•"/>
            </a:pPr>
            <a:endParaRPr lang="fr-FR" sz="1900" dirty="0" smtClean="0">
              <a:solidFill>
                <a:srgbClr val="0070C0"/>
              </a:solidFill>
              <a:latin typeface="Arial Narrow" panose="020B0606020202030204" pitchFamily="34" charset="0"/>
              <a:cs typeface="Calibri" panose="020F0502020204030204" pitchFamily="34" charset="0"/>
            </a:endParaRPr>
          </a:p>
          <a:p>
            <a:pPr marL="457200" lvl="0" indent="-355600" algn="just" rtl="0">
              <a:lnSpc>
                <a:spcPct val="100000"/>
              </a:lnSpc>
              <a:spcBef>
                <a:spcPts val="400"/>
              </a:spcBef>
              <a:spcAft>
                <a:spcPts val="0"/>
              </a:spcAft>
              <a:buClr>
                <a:srgbClr val="0070C0"/>
              </a:buClr>
              <a:buSzPts val="2000"/>
              <a:buChar char="•"/>
            </a:pPr>
            <a:r>
              <a:rPr lang="fr-FR" sz="1900" dirty="0" smtClean="0">
                <a:solidFill>
                  <a:srgbClr val="0070C0"/>
                </a:solidFill>
                <a:latin typeface="Arial Narrow" panose="020B0606020202030204" pitchFamily="34" charset="0"/>
                <a:cs typeface="Calibri" panose="020F0502020204030204" pitchFamily="34" charset="0"/>
              </a:rPr>
              <a:t>Des </a:t>
            </a:r>
            <a:r>
              <a:rPr lang="fr-FR" sz="1900" dirty="0">
                <a:solidFill>
                  <a:srgbClr val="0070C0"/>
                </a:solidFill>
                <a:latin typeface="Arial Narrow" panose="020B0606020202030204" pitchFamily="34" charset="0"/>
                <a:cs typeface="Calibri" panose="020F0502020204030204" pitchFamily="34" charset="0"/>
              </a:rPr>
              <a:t>indemnités provisionnelles peuvent être </a:t>
            </a:r>
            <a:r>
              <a:rPr lang="fr-FR" sz="1900" dirty="0" smtClean="0">
                <a:solidFill>
                  <a:srgbClr val="0070C0"/>
                </a:solidFill>
                <a:latin typeface="Arial Narrow" panose="020B0606020202030204" pitchFamily="34" charset="0"/>
                <a:cs typeface="Calibri" panose="020F0502020204030204" pitchFamily="34" charset="0"/>
              </a:rPr>
              <a:t>versées </a:t>
            </a:r>
            <a:r>
              <a:rPr lang="fr-FR" sz="1900" dirty="0">
                <a:solidFill>
                  <a:srgbClr val="0070C0"/>
                </a:solidFill>
                <a:latin typeface="Arial Narrow" panose="020B0606020202030204" pitchFamily="34" charset="0"/>
                <a:cs typeface="Calibri" panose="020F0502020204030204" pitchFamily="34" charset="0"/>
              </a:rPr>
              <a:t>si l’événement se prolonge sans rendre impossible l’exécution du contrat.</a:t>
            </a:r>
            <a:endParaRPr sz="1900" dirty="0">
              <a:solidFill>
                <a:srgbClr val="0070C0"/>
              </a:solidFill>
              <a:latin typeface="Arial Narrow" panose="020B0606020202030204" pitchFamily="34" charset="0"/>
              <a:cs typeface="Calibri" panose="020F0502020204030204" pitchFamily="34" charset="0"/>
            </a:endParaRPr>
          </a:p>
          <a:p>
            <a:pPr marL="101600" lvl="0" indent="0" algn="l" rtl="0">
              <a:lnSpc>
                <a:spcPct val="100000"/>
              </a:lnSpc>
              <a:spcBef>
                <a:spcPts val="400"/>
              </a:spcBef>
              <a:spcAft>
                <a:spcPts val="0"/>
              </a:spcAft>
              <a:buSzPts val="2000"/>
              <a:buNone/>
            </a:pPr>
            <a:endParaRPr b="1" dirty="0"/>
          </a:p>
        </p:txBody>
      </p:sp>
      <p:sp>
        <p:nvSpPr>
          <p:cNvPr id="413" name="Google Shape;413;p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4"/>
        <p:cNvGrpSpPr/>
        <p:nvPr/>
      </p:nvGrpSpPr>
      <p:grpSpPr>
        <a:xfrm>
          <a:off x="0" y="0"/>
          <a:ext cx="0" cy="0"/>
          <a:chOff x="0" y="0"/>
          <a:chExt cx="0" cy="0"/>
        </a:xfrm>
      </p:grpSpPr>
      <p:sp>
        <p:nvSpPr>
          <p:cNvPr id="215" name="Google Shape;215;p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4000"/>
              <a:buFont typeface="Calibri"/>
              <a:buNone/>
            </a:pPr>
            <a:r>
              <a:rPr lang="fr-FR" sz="3200" dirty="0" smtClean="0">
                <a:solidFill>
                  <a:schemeClr val="tx1">
                    <a:lumMod val="50000"/>
                    <a:lumOff val="50000"/>
                  </a:schemeClr>
                </a:solidFill>
                <a:latin typeface="Arial Narrow" panose="020B0606020202030204" pitchFamily="34" charset="0"/>
                <a:cs typeface="Calibri" panose="020F0502020204030204" pitchFamily="34" charset="0"/>
              </a:rPr>
              <a:t>Présentation des modifications apportées à la réglementation </a:t>
            </a:r>
            <a:endParaRPr sz="3200" dirty="0">
              <a:solidFill>
                <a:schemeClr val="tx1">
                  <a:lumMod val="50000"/>
                  <a:lumOff val="50000"/>
                </a:schemeClr>
              </a:solidFill>
              <a:latin typeface="Arial Narrow" panose="020B0606020202030204" pitchFamily="34" charset="0"/>
              <a:cs typeface="Calibri" panose="020F0502020204030204" pitchFamily="34" charset="0"/>
            </a:endParaRPr>
          </a:p>
        </p:txBody>
      </p:sp>
      <p:sp>
        <p:nvSpPr>
          <p:cNvPr id="216" name="Google Shape;216;p2"/>
          <p:cNvSpPr txBox="1">
            <a:spLocks noGrp="1"/>
          </p:cNvSpPr>
          <p:nvPr>
            <p:ph type="body" idx="1"/>
          </p:nvPr>
        </p:nvSpPr>
        <p:spPr>
          <a:xfrm>
            <a:off x="323528" y="1844824"/>
            <a:ext cx="8640960" cy="1986013"/>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888888"/>
              </a:buClr>
              <a:buSzPts val="3600"/>
              <a:buNone/>
            </a:pPr>
            <a:r>
              <a:rPr lang="fr-FR" sz="3200" dirty="0">
                <a:solidFill>
                  <a:schemeClr val="tx1">
                    <a:lumMod val="50000"/>
                    <a:lumOff val="50000"/>
                  </a:schemeClr>
                </a:solidFill>
                <a:latin typeface="Arial Narrow" panose="020B0606020202030204" pitchFamily="34" charset="0"/>
              </a:rPr>
              <a:t>Délibération n° </a:t>
            </a:r>
            <a:r>
              <a:rPr lang="fr-FR" sz="3200" dirty="0" smtClean="0">
                <a:solidFill>
                  <a:schemeClr val="tx1">
                    <a:lumMod val="50000"/>
                    <a:lumOff val="50000"/>
                  </a:schemeClr>
                </a:solidFill>
                <a:latin typeface="Arial Narrow" panose="020B0606020202030204" pitchFamily="34" charset="0"/>
              </a:rPr>
              <a:t>361 du 28 novembre 2023 modifiant la délibération n°424 </a:t>
            </a:r>
            <a:r>
              <a:rPr lang="fr-FR" sz="3200" dirty="0">
                <a:solidFill>
                  <a:schemeClr val="tx1">
                    <a:lumMod val="50000"/>
                    <a:lumOff val="50000"/>
                  </a:schemeClr>
                </a:solidFill>
                <a:latin typeface="Arial Narrow" panose="020B0606020202030204" pitchFamily="34" charset="0"/>
              </a:rPr>
              <a:t>du 20 mars 2019 portant réglementation des marchés </a:t>
            </a:r>
            <a:r>
              <a:rPr lang="fr-FR" sz="3200" dirty="0" smtClean="0">
                <a:solidFill>
                  <a:schemeClr val="tx1">
                    <a:lumMod val="50000"/>
                    <a:lumOff val="50000"/>
                  </a:schemeClr>
                </a:solidFill>
                <a:latin typeface="Arial Narrow" panose="020B0606020202030204" pitchFamily="34" charset="0"/>
              </a:rPr>
              <a:t>publics</a:t>
            </a:r>
            <a:endParaRPr sz="3200" dirty="0">
              <a:solidFill>
                <a:schemeClr val="tx1">
                  <a:lumMod val="50000"/>
                  <a:lumOff val="50000"/>
                </a:schemeClr>
              </a:solidFill>
              <a:latin typeface="Arial Narrow" panose="020B0606020202030204" pitchFamily="34" charset="0"/>
            </a:endParaRPr>
          </a:p>
        </p:txBody>
      </p:sp>
      <p:sp>
        <p:nvSpPr>
          <p:cNvPr id="217" name="Google Shape;217;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g2608bd3ba9f_0_2"/>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r-FR"/>
              <a:t>20</a:t>
            </a:fld>
            <a:endParaRPr/>
          </a:p>
        </p:txBody>
      </p:sp>
      <p:pic>
        <p:nvPicPr>
          <p:cNvPr id="429" name="Google Shape;429;g2608bd3ba9f_0_2"/>
          <p:cNvPicPr preferRelativeResize="0"/>
          <p:nvPr/>
        </p:nvPicPr>
        <p:blipFill>
          <a:blip r:embed="rId3">
            <a:alphaModFix/>
          </a:blip>
          <a:stretch>
            <a:fillRect/>
          </a:stretch>
        </p:blipFill>
        <p:spPr>
          <a:xfrm>
            <a:off x="2556225" y="1206225"/>
            <a:ext cx="4317750" cy="5649175"/>
          </a:xfrm>
          <a:prstGeom prst="rect">
            <a:avLst/>
          </a:prstGeom>
          <a:noFill/>
          <a:ln>
            <a:noFill/>
          </a:ln>
        </p:spPr>
      </p:pic>
      <p:sp>
        <p:nvSpPr>
          <p:cNvPr id="430" name="Google Shape;430;g2608bd3ba9f_0_2"/>
          <p:cNvSpPr txBox="1">
            <a:spLocks noGrp="1"/>
          </p:cNvSpPr>
          <p:nvPr>
            <p:ph type="title"/>
          </p:nvPr>
        </p:nvSpPr>
        <p:spPr>
          <a:xfrm>
            <a:off x="457212" y="2"/>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3200"/>
              <a:buNone/>
            </a:pPr>
            <a:r>
              <a:rPr lang="fr-FR" dirty="0" smtClean="0"/>
              <a:t>Imprévision (article 41 de la D424)</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274661aa409_0_0"/>
          <p:cNvSpPr txBox="1">
            <a:spLocks noGrp="1"/>
          </p:cNvSpPr>
          <p:nvPr>
            <p:ph type="title"/>
          </p:nvPr>
        </p:nvSpPr>
        <p:spPr>
          <a:xfrm>
            <a:off x="950912" y="53752"/>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3200"/>
              <a:buNone/>
            </a:pPr>
            <a:r>
              <a:rPr lang="fr-FR"/>
              <a:t>Modifications pour circonstances imprévues</a:t>
            </a:r>
            <a:endParaRPr/>
          </a:p>
        </p:txBody>
      </p:sp>
      <p:sp>
        <p:nvSpPr>
          <p:cNvPr id="420" name="Google Shape;420;g274661aa409_0_0"/>
          <p:cNvSpPr txBox="1">
            <a:spLocks noGrp="1"/>
          </p:cNvSpPr>
          <p:nvPr>
            <p:ph type="body" idx="1"/>
          </p:nvPr>
        </p:nvSpPr>
        <p:spPr>
          <a:xfrm>
            <a:off x="457200" y="1196745"/>
            <a:ext cx="8229600" cy="3601831"/>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00000"/>
              </a:lnSpc>
              <a:spcBef>
                <a:spcPts val="400"/>
              </a:spcBef>
              <a:spcAft>
                <a:spcPts val="0"/>
              </a:spcAft>
              <a:buSzPts val="2000"/>
              <a:buNone/>
            </a:pPr>
            <a:endParaRPr dirty="0"/>
          </a:p>
          <a:p>
            <a:pPr marL="0" lvl="0" indent="0" algn="l" rtl="0">
              <a:lnSpc>
                <a:spcPct val="100000"/>
              </a:lnSpc>
              <a:spcBef>
                <a:spcPts val="400"/>
              </a:spcBef>
              <a:spcAft>
                <a:spcPts val="0"/>
              </a:spcAft>
              <a:buSzPts val="2000"/>
              <a:buNone/>
            </a:pPr>
            <a:endParaRPr lang="fr-FR" sz="1700" dirty="0" smtClean="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400"/>
              </a:spcBef>
              <a:spcAft>
                <a:spcPts val="0"/>
              </a:spcAft>
              <a:buSzPts val="2000"/>
              <a:buNone/>
            </a:pPr>
            <a:endParaRPr lang="fr-FR" sz="1700" dirty="0">
              <a:solidFill>
                <a:srgbClr val="0070C0"/>
              </a:solidFill>
              <a:latin typeface="Arial Narrow" panose="020B0606020202030204" pitchFamily="34" charset="0"/>
              <a:cs typeface="Calibri" panose="020F0502020204030204" pitchFamily="34" charset="0"/>
            </a:endParaRPr>
          </a:p>
          <a:p>
            <a:pPr marL="0" indent="0" algn="just">
              <a:buNone/>
            </a:pPr>
            <a:r>
              <a:rPr lang="fr-FR" dirty="0" smtClean="0">
                <a:solidFill>
                  <a:srgbClr val="0070C0"/>
                </a:solidFill>
                <a:latin typeface="Arial Narrow" panose="020B0606020202030204" pitchFamily="34" charset="0"/>
                <a:cs typeface="Calibri" panose="020F0502020204030204" pitchFamily="34" charset="0"/>
              </a:rPr>
              <a:t>En </a:t>
            </a:r>
            <a:r>
              <a:rPr lang="fr-FR" dirty="0">
                <a:solidFill>
                  <a:srgbClr val="0070C0"/>
                </a:solidFill>
                <a:latin typeface="Arial Narrow" panose="020B0606020202030204" pitchFamily="34" charset="0"/>
                <a:cs typeface="Calibri" panose="020F0502020204030204" pitchFamily="34" charset="0"/>
              </a:rPr>
              <a:t>complément des dispositions relatives à l’imprévision, </a:t>
            </a:r>
            <a:r>
              <a:rPr lang="fr-FR" dirty="0" smtClean="0">
                <a:solidFill>
                  <a:srgbClr val="0070C0"/>
                </a:solidFill>
                <a:latin typeface="Arial Narrow" panose="020B0606020202030204" pitchFamily="34" charset="0"/>
                <a:cs typeface="Calibri" panose="020F0502020204030204" pitchFamily="34" charset="0"/>
              </a:rPr>
              <a:t>la D361 introduit </a:t>
            </a:r>
            <a:r>
              <a:rPr lang="fr-FR" dirty="0">
                <a:solidFill>
                  <a:srgbClr val="0070C0"/>
                </a:solidFill>
                <a:latin typeface="Arial Narrow" panose="020B0606020202030204" pitchFamily="34" charset="0"/>
                <a:cs typeface="Calibri" panose="020F0502020204030204" pitchFamily="34" charset="0"/>
              </a:rPr>
              <a:t>la possibilité pour les parties de modifier le contrat lorsque </a:t>
            </a:r>
            <a:r>
              <a:rPr lang="fr-FR" dirty="0" smtClean="0">
                <a:solidFill>
                  <a:srgbClr val="0070C0"/>
                </a:solidFill>
                <a:latin typeface="Arial Narrow" panose="020B0606020202030204" pitchFamily="34" charset="0"/>
                <a:cs typeface="Calibri" panose="020F0502020204030204" pitchFamily="34" charset="0"/>
              </a:rPr>
              <a:t>des prestations </a:t>
            </a:r>
            <a:r>
              <a:rPr lang="fr-FR" dirty="0">
                <a:solidFill>
                  <a:srgbClr val="0070C0"/>
                </a:solidFill>
                <a:latin typeface="Arial Narrow" panose="020B0606020202030204" pitchFamily="34" charset="0"/>
                <a:cs typeface="Calibri" panose="020F0502020204030204" pitchFamily="34" charset="0"/>
              </a:rPr>
              <a:t>supplémentaires qui n’étaient pas prévisibles </a:t>
            </a:r>
            <a:r>
              <a:rPr lang="fr-FR" dirty="0" smtClean="0">
                <a:solidFill>
                  <a:srgbClr val="0070C0"/>
                </a:solidFill>
                <a:latin typeface="Arial Narrow" panose="020B0606020202030204" pitchFamily="34" charset="0"/>
                <a:cs typeface="Calibri" panose="020F0502020204030204" pitchFamily="34" charset="0"/>
              </a:rPr>
              <a:t>par </a:t>
            </a:r>
            <a:r>
              <a:rPr lang="fr-FR" dirty="0">
                <a:solidFill>
                  <a:srgbClr val="0070C0"/>
                </a:solidFill>
                <a:latin typeface="Arial Narrow" panose="020B0606020202030204" pitchFamily="34" charset="0"/>
                <a:cs typeface="Calibri" panose="020F0502020204030204" pitchFamily="34" charset="0"/>
              </a:rPr>
              <a:t>la personne publique </a:t>
            </a:r>
            <a:r>
              <a:rPr lang="fr-FR" dirty="0" smtClean="0">
                <a:solidFill>
                  <a:srgbClr val="0070C0"/>
                </a:solidFill>
                <a:latin typeface="Arial Narrow" panose="020B0606020202030204" pitchFamily="34" charset="0"/>
                <a:cs typeface="Calibri" panose="020F0502020204030204" pitchFamily="34" charset="0"/>
              </a:rPr>
              <a:t>contractante sont devenues nécessaires.</a:t>
            </a:r>
          </a:p>
          <a:p>
            <a:pPr marL="0" indent="0" algn="just">
              <a:buNone/>
            </a:pPr>
            <a:endParaRPr lang="fr-FR" dirty="0" smtClean="0">
              <a:solidFill>
                <a:srgbClr val="0070C0"/>
              </a:solidFill>
              <a:latin typeface="Arial Narrow" panose="020B0606020202030204" pitchFamily="34" charset="0"/>
              <a:cs typeface="Calibri" panose="020F0502020204030204" pitchFamily="34" charset="0"/>
            </a:endParaRPr>
          </a:p>
          <a:p>
            <a:pPr marL="0" indent="0" algn="just">
              <a:buNone/>
            </a:pPr>
            <a:r>
              <a:rPr lang="fr-FR" dirty="0" smtClean="0">
                <a:solidFill>
                  <a:srgbClr val="0070C0"/>
                </a:solidFill>
                <a:latin typeface="Arial Narrow" panose="020B0606020202030204" pitchFamily="34" charset="0"/>
                <a:cs typeface="Calibri" panose="020F0502020204030204" pitchFamily="34" charset="0"/>
              </a:rPr>
              <a:t>Ces dispositions sont applicables</a:t>
            </a:r>
            <a:r>
              <a:rPr lang="fr-FR" dirty="0" smtClean="0"/>
              <a:t> </a:t>
            </a:r>
            <a:r>
              <a:rPr lang="fr-FR" dirty="0" smtClean="0">
                <a:solidFill>
                  <a:srgbClr val="0070C0"/>
                </a:solidFill>
                <a:latin typeface="Arial Narrow" panose="020B0606020202030204" pitchFamily="34" charset="0"/>
                <a:cs typeface="Calibri" panose="020F0502020204030204" pitchFamily="34" charset="0"/>
              </a:rPr>
              <a:t>à </a:t>
            </a:r>
            <a:r>
              <a:rPr lang="fr-FR" dirty="0">
                <a:solidFill>
                  <a:srgbClr val="0070C0"/>
                </a:solidFill>
                <a:latin typeface="Arial Narrow" panose="020B0606020202030204" pitchFamily="34" charset="0"/>
                <a:cs typeface="Calibri" panose="020F0502020204030204" pitchFamily="34" charset="0"/>
              </a:rPr>
              <a:t>condition qu'un changement de titulaire soit impossible pour des raisons économiques ou techniques tenant notamment à des exigences d’interchangeabilité ou d’interopérabilité avec les équipements, services ou installations existants achetés dans le cadre du contrat initial. </a:t>
            </a:r>
          </a:p>
          <a:p>
            <a:pPr marL="0" lvl="0" indent="0">
              <a:buNone/>
            </a:pPr>
            <a:endParaRPr dirty="0">
              <a:solidFill>
                <a:srgbClr val="0070C0"/>
              </a:solidFill>
              <a:latin typeface="Arial Narrow" panose="020B0606020202030204" pitchFamily="34" charset="0"/>
              <a:cs typeface="Calibri" panose="020F0502020204030204" pitchFamily="34" charset="0"/>
            </a:endParaRPr>
          </a:p>
        </p:txBody>
      </p:sp>
      <p:sp>
        <p:nvSpPr>
          <p:cNvPr id="421" name="Google Shape;421;g274661aa409_0_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r-FR"/>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5"/>
        <p:cNvGrpSpPr/>
        <p:nvPr/>
      </p:nvGrpSpPr>
      <p:grpSpPr>
        <a:xfrm>
          <a:off x="0" y="0"/>
          <a:ext cx="0" cy="0"/>
          <a:chOff x="0" y="0"/>
          <a:chExt cx="0" cy="0"/>
        </a:xfrm>
      </p:grpSpPr>
      <p:sp>
        <p:nvSpPr>
          <p:cNvPr id="436" name="Google Shape;436;p22"/>
          <p:cNvSpPr txBox="1">
            <a:spLocks noGrp="1"/>
          </p:cNvSpPr>
          <p:nvPr>
            <p:ph type="title"/>
          </p:nvPr>
        </p:nvSpPr>
        <p:spPr>
          <a:xfrm>
            <a:off x="1547664" y="541377"/>
            <a:ext cx="7596336"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dirty="0"/>
              <a:t>5</a:t>
            </a:r>
            <a:r>
              <a:rPr lang="fr-FR" sz="2400" b="1" i="1" dirty="0"/>
              <a:t> – Autres ajustements et assouplissements du texte (</a:t>
            </a:r>
            <a:r>
              <a:rPr lang="fr-FR" sz="2400" b="1" i="1" dirty="0" smtClean="0"/>
              <a:t>1/3)</a:t>
            </a:r>
            <a:endParaRPr sz="2400" b="1" i="1" dirty="0"/>
          </a:p>
        </p:txBody>
      </p:sp>
      <p:sp>
        <p:nvSpPr>
          <p:cNvPr id="437" name="Google Shape;437;p22"/>
          <p:cNvSpPr txBox="1">
            <a:spLocks noGrp="1"/>
          </p:cNvSpPr>
          <p:nvPr>
            <p:ph type="body" idx="1"/>
          </p:nvPr>
        </p:nvSpPr>
        <p:spPr>
          <a:xfrm>
            <a:off x="107504" y="1484784"/>
            <a:ext cx="8928992" cy="491011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0070C0"/>
              </a:buClr>
              <a:buSzPts val="2400"/>
              <a:buFont typeface="Calibri"/>
              <a:buChar char="-"/>
            </a:pPr>
            <a:endParaRPr lang="fr-FR" sz="1700" dirty="0" smtClean="0">
              <a:solidFill>
                <a:srgbClr val="0070C0"/>
              </a:solidFill>
              <a:latin typeface="Arial Narrow" panose="020B0606020202030204" pitchFamily="34" charset="0"/>
              <a:cs typeface="Calibri" panose="020F0502020204030204" pitchFamily="34" charset="0"/>
            </a:endParaRPr>
          </a:p>
          <a:p>
            <a:pPr marL="342900" lvl="0" indent="-342900" algn="l" rtl="0">
              <a:lnSpc>
                <a:spcPct val="100000"/>
              </a:lnSpc>
              <a:spcBef>
                <a:spcPts val="0"/>
              </a:spcBef>
              <a:spcAft>
                <a:spcPts val="0"/>
              </a:spcAft>
              <a:buClr>
                <a:srgbClr val="0070C0"/>
              </a:buClr>
              <a:buSzPts val="2400"/>
              <a:buFont typeface="Calibri"/>
              <a:buChar char="-"/>
            </a:pPr>
            <a:endParaRPr lang="fr-FR" sz="1700" dirty="0">
              <a:solidFill>
                <a:srgbClr val="0070C0"/>
              </a:solidFill>
              <a:latin typeface="Arial Narrow" panose="020B0606020202030204" pitchFamily="34" charset="0"/>
              <a:cs typeface="Calibri" panose="020F0502020204030204" pitchFamily="34" charset="0"/>
            </a:endParaRPr>
          </a:p>
          <a:p>
            <a:pPr marL="285750" indent="-285750">
              <a:spcBef>
                <a:spcPts val="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ajout </a:t>
            </a:r>
            <a:r>
              <a:rPr lang="fr-FR" sz="1700" dirty="0">
                <a:solidFill>
                  <a:srgbClr val="0070C0"/>
                </a:solidFill>
                <a:latin typeface="Arial Narrow" panose="020B0606020202030204" pitchFamily="34" charset="0"/>
                <a:cs typeface="Calibri" panose="020F0502020204030204" pitchFamily="34" charset="0"/>
              </a:rPr>
              <a:t>à la liste des acheteurs soumis à la D424, les syndicats mixtes auxquels participent les acheteurs soumis à la D424 (art. 1) ;</a:t>
            </a:r>
            <a:endParaRPr sz="1700" dirty="0">
              <a:solidFill>
                <a:srgbClr val="0070C0"/>
              </a:solidFill>
              <a:latin typeface="Arial Narrow" panose="020B0606020202030204" pitchFamily="34" charset="0"/>
              <a:cs typeface="Calibri" panose="020F0502020204030204" pitchFamily="34" charset="0"/>
            </a:endParaRPr>
          </a:p>
          <a:p>
            <a:pPr marL="285750" indent="-285750">
              <a:spcBef>
                <a:spcPts val="120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ajout </a:t>
            </a:r>
            <a:r>
              <a:rPr lang="fr-FR" sz="1700" dirty="0">
                <a:solidFill>
                  <a:srgbClr val="0070C0"/>
                </a:solidFill>
                <a:latin typeface="Arial Narrow" panose="020B0606020202030204" pitchFamily="34" charset="0"/>
                <a:cs typeface="Calibri" panose="020F0502020204030204" pitchFamily="34" charset="0"/>
              </a:rPr>
              <a:t>à la liste des contrats qu’il est possible de passer sans mise en concurrence (art. 2-1 I) les contrats de services juridiques, et les contrats hors marché pour les situations prévues pour les marchés de gré à gré sans mise en compétition </a:t>
            </a:r>
            <a:r>
              <a:rPr lang="fr-FR" sz="1700" dirty="0" smtClean="0">
                <a:solidFill>
                  <a:srgbClr val="0070C0"/>
                </a:solidFill>
                <a:latin typeface="Arial Narrow" panose="020B0606020202030204" pitchFamily="34" charset="0"/>
                <a:cs typeface="Calibri" panose="020F0502020204030204" pitchFamily="34" charset="0"/>
              </a:rPr>
              <a:t>;</a:t>
            </a:r>
            <a:endParaRPr lang="fr-FR" sz="1700" dirty="0">
              <a:solidFill>
                <a:srgbClr val="0070C0"/>
              </a:solidFill>
              <a:latin typeface="Arial Narrow" panose="020B0606020202030204" pitchFamily="34" charset="0"/>
              <a:cs typeface="Calibri" panose="020F0502020204030204" pitchFamily="34" charset="0"/>
            </a:endParaRPr>
          </a:p>
          <a:p>
            <a:pPr marL="285750" indent="-285750">
              <a:spcBef>
                <a:spcPts val="120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ajout </a:t>
            </a:r>
            <a:r>
              <a:rPr lang="fr-FR" sz="1700" dirty="0">
                <a:solidFill>
                  <a:srgbClr val="0070C0"/>
                </a:solidFill>
                <a:latin typeface="Arial Narrow" panose="020B0606020202030204" pitchFamily="34" charset="0"/>
                <a:cs typeface="Calibri" panose="020F0502020204030204" pitchFamily="34" charset="0"/>
              </a:rPr>
              <a:t>à la liste des contrats qu’il est possible de passer en procédure adaptée (art. 2-1 II) Les contrats conclus par l’OPT pour ses activités monétiques réalisées hors de la Nouvelle-Calédonie et pour les prestations de transport aérien des envois postaux réalisées hors de la </a:t>
            </a:r>
            <a:r>
              <a:rPr lang="fr-FR" sz="1700" dirty="0" smtClean="0">
                <a:solidFill>
                  <a:srgbClr val="0070C0"/>
                </a:solidFill>
                <a:latin typeface="Arial Narrow" panose="020B0606020202030204" pitchFamily="34" charset="0"/>
                <a:cs typeface="Calibri" panose="020F0502020204030204" pitchFamily="34" charset="0"/>
              </a:rPr>
              <a:t>Nouvelle-Calédonie.</a:t>
            </a:r>
          </a:p>
          <a:p>
            <a:pPr marL="285750" lvl="0" indent="-285750">
              <a:spcBef>
                <a:spcPts val="120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possibilité </a:t>
            </a:r>
            <a:r>
              <a:rPr lang="fr-FR" sz="1700" dirty="0">
                <a:solidFill>
                  <a:srgbClr val="0070C0"/>
                </a:solidFill>
                <a:latin typeface="Arial Narrow" panose="020B0606020202030204" pitchFamily="34" charset="0"/>
                <a:cs typeface="Calibri" panose="020F0502020204030204" pitchFamily="34" charset="0"/>
              </a:rPr>
              <a:t>de notifier les contrats par voie dématérialisée dans des conditions à préciser ultérieurement par arrêté du gouvernement (article 5) ;</a:t>
            </a:r>
          </a:p>
          <a:p>
            <a:pPr marL="285750" lvl="0" indent="-285750">
              <a:spcBef>
                <a:spcPts val="120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définition </a:t>
            </a:r>
            <a:r>
              <a:rPr lang="fr-FR" sz="1700" dirty="0">
                <a:solidFill>
                  <a:srgbClr val="0070C0"/>
                </a:solidFill>
                <a:latin typeface="Arial Narrow" panose="020B0606020202030204" pitchFamily="34" charset="0"/>
                <a:cs typeface="Calibri" panose="020F0502020204030204" pitchFamily="34" charset="0"/>
              </a:rPr>
              <a:t>du </a:t>
            </a:r>
            <a:r>
              <a:rPr lang="fr-FR" sz="1700" dirty="0" err="1">
                <a:solidFill>
                  <a:srgbClr val="0070C0"/>
                </a:solidFill>
                <a:latin typeface="Arial Narrow" panose="020B0606020202030204" pitchFamily="34" charset="0"/>
                <a:cs typeface="Calibri" panose="020F0502020204030204" pitchFamily="34" charset="0"/>
              </a:rPr>
              <a:t>sourcing</a:t>
            </a:r>
            <a:r>
              <a:rPr lang="fr-FR" sz="1700" dirty="0">
                <a:solidFill>
                  <a:srgbClr val="0070C0"/>
                </a:solidFill>
                <a:latin typeface="Arial Narrow" panose="020B0606020202030204" pitchFamily="34" charset="0"/>
                <a:cs typeface="Calibri" panose="020F0502020204030204" pitchFamily="34" charset="0"/>
              </a:rPr>
              <a:t> </a:t>
            </a:r>
            <a:r>
              <a:rPr lang="fr-FR" sz="1700" dirty="0" smtClean="0">
                <a:solidFill>
                  <a:srgbClr val="0070C0"/>
                </a:solidFill>
                <a:latin typeface="Arial Narrow" panose="020B0606020202030204" pitchFamily="34" charset="0"/>
                <a:cs typeface="Calibri" panose="020F0502020204030204" pitchFamily="34" charset="0"/>
              </a:rPr>
              <a:t>mise </a:t>
            </a:r>
            <a:r>
              <a:rPr lang="fr-FR" sz="1700" dirty="0">
                <a:solidFill>
                  <a:srgbClr val="0070C0"/>
                </a:solidFill>
                <a:latin typeface="Arial Narrow" panose="020B0606020202030204" pitchFamily="34" charset="0"/>
                <a:cs typeface="Calibri" panose="020F0502020204030204" pitchFamily="34" charset="0"/>
              </a:rPr>
              <a:t>à jour en y rajoutant l’information des opérateurs économiques quant au projet et aux exigences envisagées (article 7) </a:t>
            </a:r>
            <a:r>
              <a:rPr lang="fr-FR" sz="1700" dirty="0" smtClean="0">
                <a:solidFill>
                  <a:srgbClr val="0070C0"/>
                </a:solidFill>
                <a:latin typeface="Arial Narrow" panose="020B0606020202030204" pitchFamily="34" charset="0"/>
                <a:cs typeface="Calibri" panose="020F0502020204030204" pitchFamily="34" charset="0"/>
              </a:rPr>
              <a:t>;</a:t>
            </a:r>
            <a:endParaRPr lang="fr-FR" sz="1700" dirty="0">
              <a:solidFill>
                <a:srgbClr val="0070C0"/>
              </a:solidFill>
              <a:latin typeface="Arial Narrow" panose="020B0606020202030204" pitchFamily="34" charset="0"/>
              <a:cs typeface="Calibri" panose="020F0502020204030204" pitchFamily="34" charset="0"/>
            </a:endParaRPr>
          </a:p>
        </p:txBody>
      </p:sp>
      <p:sp>
        <p:nvSpPr>
          <p:cNvPr id="438" name="Google Shape;438;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3"/>
        <p:cNvGrpSpPr/>
        <p:nvPr/>
      </p:nvGrpSpPr>
      <p:grpSpPr>
        <a:xfrm>
          <a:off x="0" y="0"/>
          <a:ext cx="0" cy="0"/>
          <a:chOff x="0" y="0"/>
          <a:chExt cx="0" cy="0"/>
        </a:xfrm>
      </p:grpSpPr>
      <p:sp>
        <p:nvSpPr>
          <p:cNvPr id="444" name="Google Shape;444;p23"/>
          <p:cNvSpPr txBox="1">
            <a:spLocks noGrp="1"/>
          </p:cNvSpPr>
          <p:nvPr>
            <p:ph type="body" idx="1"/>
          </p:nvPr>
        </p:nvSpPr>
        <p:spPr>
          <a:xfrm>
            <a:off x="107504" y="1484784"/>
            <a:ext cx="8928992" cy="4910112"/>
          </a:xfrm>
          <a:prstGeom prst="rect">
            <a:avLst/>
          </a:prstGeom>
          <a:noFill/>
          <a:ln>
            <a:noFill/>
          </a:ln>
        </p:spPr>
        <p:txBody>
          <a:bodyPr spcFirstLastPara="1" wrap="square" lIns="91425" tIns="45700" rIns="91425" bIns="45700" anchor="t" anchorCtr="0">
            <a:noAutofit/>
          </a:bodyPr>
          <a:lstStyle/>
          <a:p>
            <a:pPr marL="285750" lvl="0" indent="-285750">
              <a:spcBef>
                <a:spcPts val="120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ajout de </a:t>
            </a:r>
            <a:r>
              <a:rPr lang="fr-FR" sz="1700" dirty="0">
                <a:solidFill>
                  <a:srgbClr val="0070C0"/>
                </a:solidFill>
                <a:latin typeface="Arial Narrow" panose="020B0606020202030204" pitchFamily="34" charset="0"/>
                <a:cs typeface="Calibri" panose="020F0502020204030204" pitchFamily="34" charset="0"/>
              </a:rPr>
              <a:t>clauses incitatives </a:t>
            </a:r>
            <a:r>
              <a:rPr lang="fr-FR" sz="1700" dirty="0" smtClean="0">
                <a:solidFill>
                  <a:srgbClr val="0070C0"/>
                </a:solidFill>
                <a:latin typeface="Arial Narrow" panose="020B0606020202030204" pitchFamily="34" charset="0"/>
                <a:cs typeface="Calibri" panose="020F0502020204030204" pitchFamily="34" charset="0"/>
              </a:rPr>
              <a:t>pouvant </a:t>
            </a:r>
            <a:r>
              <a:rPr lang="fr-FR" sz="1700" dirty="0">
                <a:solidFill>
                  <a:srgbClr val="0070C0"/>
                </a:solidFill>
                <a:latin typeface="Arial Narrow" panose="020B0606020202030204" pitchFamily="34" charset="0"/>
                <a:cs typeface="Calibri" panose="020F0502020204030204" pitchFamily="34" charset="0"/>
              </a:rPr>
              <a:t>être insérées dans les contrats pour en améliorer les conditions d’exécution (article 9) ;</a:t>
            </a:r>
          </a:p>
          <a:p>
            <a:pPr marL="285750" indent="-285750">
              <a:spcBef>
                <a:spcPts val="120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ajout </a:t>
            </a:r>
            <a:r>
              <a:rPr lang="fr-FR" sz="1700" dirty="0">
                <a:solidFill>
                  <a:srgbClr val="0070C0"/>
                </a:solidFill>
                <a:latin typeface="Arial Narrow" panose="020B0606020202030204" pitchFamily="34" charset="0"/>
                <a:cs typeface="Calibri" panose="020F0502020204030204" pitchFamily="34" charset="0"/>
              </a:rPr>
              <a:t>comme référence des révisions de prix, outre les indices et index officiels publiés, les prix et tarifs réglementés (article 9) ;</a:t>
            </a:r>
          </a:p>
          <a:p>
            <a:pPr marL="285750" lvl="0" indent="-285750">
              <a:spcBef>
                <a:spcPts val="120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possibilité </a:t>
            </a:r>
            <a:r>
              <a:rPr lang="fr-FR" sz="1700" dirty="0">
                <a:solidFill>
                  <a:srgbClr val="0070C0"/>
                </a:solidFill>
                <a:latin typeface="Arial Narrow" panose="020B0606020202030204" pitchFamily="34" charset="0"/>
                <a:cs typeface="Calibri" panose="020F0502020204030204" pitchFamily="34" charset="0"/>
              </a:rPr>
              <a:t>de reporter la vérification du respect de certaines obligations légales ou réglementaires mentionnées au règlement de la consultation à la phase de vérification de la régularité fiscale et sociale (article 13-8) ;</a:t>
            </a:r>
          </a:p>
          <a:p>
            <a:pPr marL="285750" lvl="0" indent="-285750">
              <a:spcBef>
                <a:spcPts val="1200"/>
              </a:spcBef>
              <a:buClr>
                <a:srgbClr val="0070C0"/>
              </a:buClr>
              <a:buSzPts val="2400"/>
            </a:pPr>
            <a:r>
              <a:rPr lang="fr-FR" sz="1700" dirty="0" smtClean="0">
                <a:solidFill>
                  <a:srgbClr val="0070C0"/>
                </a:solidFill>
                <a:latin typeface="Arial Narrow" panose="020B0606020202030204" pitchFamily="34" charset="0"/>
              </a:rPr>
              <a:t>possibilité, afin </a:t>
            </a:r>
            <a:r>
              <a:rPr lang="fr-FR" sz="1700" dirty="0">
                <a:solidFill>
                  <a:srgbClr val="0070C0"/>
                </a:solidFill>
                <a:latin typeface="Arial Narrow" panose="020B0606020202030204" pitchFamily="34" charset="0"/>
              </a:rPr>
              <a:t>de pallier les éventuelles difficultés administratives des opérateurs économiques, </a:t>
            </a:r>
            <a:r>
              <a:rPr lang="fr-FR" sz="1700" dirty="0" smtClean="0">
                <a:solidFill>
                  <a:srgbClr val="0070C0"/>
                </a:solidFill>
                <a:latin typeface="Arial Narrow" panose="020B0606020202030204" pitchFamily="34" charset="0"/>
              </a:rPr>
              <a:t>de </a:t>
            </a:r>
            <a:r>
              <a:rPr lang="fr-FR" sz="1700" dirty="0">
                <a:solidFill>
                  <a:srgbClr val="0070C0"/>
                </a:solidFill>
                <a:latin typeface="Arial Narrow" panose="020B0606020202030204" pitchFamily="34" charset="0"/>
              </a:rPr>
              <a:t>prolonger le délai de remise des justificatifs de conformité sociale et fiscale imposé à l’attributaire du marché, à sa demande expresse et justifiée, dans la limite de 7 jours (article 13-8) </a:t>
            </a:r>
            <a:r>
              <a:rPr lang="fr-FR" sz="1700" dirty="0" smtClean="0">
                <a:solidFill>
                  <a:srgbClr val="0070C0"/>
                </a:solidFill>
                <a:latin typeface="Arial Narrow" panose="020B0606020202030204" pitchFamily="34" charset="0"/>
              </a:rPr>
              <a:t>;</a:t>
            </a:r>
          </a:p>
          <a:p>
            <a:pPr marL="285750" indent="-285750">
              <a:spcBef>
                <a:spcPts val="1200"/>
              </a:spcBef>
              <a:buClr>
                <a:srgbClr val="0070C0"/>
              </a:buClr>
              <a:buSzPts val="2400"/>
            </a:pPr>
            <a:r>
              <a:rPr lang="fr-FR" sz="1700" dirty="0" smtClean="0">
                <a:solidFill>
                  <a:srgbClr val="0070C0"/>
                </a:solidFill>
                <a:latin typeface="Arial Narrow" panose="020B0606020202030204" pitchFamily="34" charset="0"/>
              </a:rPr>
              <a:t>ajout de la </a:t>
            </a:r>
            <a:r>
              <a:rPr lang="fr-FR" sz="1700" dirty="0">
                <a:solidFill>
                  <a:srgbClr val="0070C0"/>
                </a:solidFill>
                <a:latin typeface="Arial Narrow" panose="020B0606020202030204" pitchFamily="34" charset="0"/>
              </a:rPr>
              <a:t>possibilité, comme dans le code métropolitain, d’exclure d’une procédure un opérateur qui, au cours des trois années précédentes, a été sanctionné pour manquements graves dans l’exécution d’un contrat de la commande publique antérieur ; </a:t>
            </a:r>
            <a:r>
              <a:rPr lang="fr-FR" sz="1700" dirty="0" smtClean="0">
                <a:solidFill>
                  <a:srgbClr val="0070C0"/>
                </a:solidFill>
                <a:latin typeface="Arial Narrow" panose="020B0606020202030204" pitchFamily="34" charset="0"/>
              </a:rPr>
              <a:t>toutefois l’opérateur peut </a:t>
            </a:r>
            <a:r>
              <a:rPr lang="fr-FR" sz="1700" dirty="0">
                <a:solidFill>
                  <a:srgbClr val="0070C0"/>
                </a:solidFill>
                <a:latin typeface="Arial Narrow" panose="020B0606020202030204" pitchFamily="34" charset="0"/>
              </a:rPr>
              <a:t>présenter les mesures qu’il a prises pour corriger lesdits manquements, à l’instar des règles </a:t>
            </a:r>
            <a:r>
              <a:rPr lang="fr-FR" sz="1700" dirty="0" smtClean="0">
                <a:solidFill>
                  <a:srgbClr val="0070C0"/>
                </a:solidFill>
                <a:latin typeface="Arial Narrow" panose="020B0606020202030204" pitchFamily="34" charset="0"/>
              </a:rPr>
              <a:t>métropolitaines </a:t>
            </a:r>
            <a:r>
              <a:rPr lang="fr-FR" sz="1700" dirty="0">
                <a:solidFill>
                  <a:srgbClr val="0070C0"/>
                </a:solidFill>
                <a:latin typeface="Arial Narrow" panose="020B0606020202030204" pitchFamily="34" charset="0"/>
              </a:rPr>
              <a:t>(article </a:t>
            </a:r>
            <a:r>
              <a:rPr lang="fr-FR" sz="1700" dirty="0" smtClean="0">
                <a:solidFill>
                  <a:srgbClr val="0070C0"/>
                </a:solidFill>
                <a:latin typeface="Arial Narrow" panose="020B0606020202030204" pitchFamily="34" charset="0"/>
              </a:rPr>
              <a:t>14-3) </a:t>
            </a:r>
            <a:r>
              <a:rPr lang="fr-FR" sz="1700" dirty="0">
                <a:solidFill>
                  <a:srgbClr val="0070C0"/>
                </a:solidFill>
                <a:latin typeface="Arial Narrow" panose="020B0606020202030204" pitchFamily="34" charset="0"/>
              </a:rPr>
              <a:t>;</a:t>
            </a:r>
          </a:p>
          <a:p>
            <a:pPr marL="285750" lvl="0" indent="-285750">
              <a:spcBef>
                <a:spcPts val="1200"/>
              </a:spcBef>
              <a:buClr>
                <a:srgbClr val="0070C0"/>
              </a:buClr>
              <a:buSzPts val="2400"/>
            </a:pPr>
            <a:endParaRPr lang="fr-FR" sz="1700" dirty="0">
              <a:solidFill>
                <a:srgbClr val="0070C0"/>
              </a:solidFill>
              <a:latin typeface="Arial Narrow" panose="020B0606020202030204" pitchFamily="34" charset="0"/>
            </a:endParaRPr>
          </a:p>
        </p:txBody>
      </p:sp>
      <p:sp>
        <p:nvSpPr>
          <p:cNvPr id="445" name="Google Shape;445;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23</a:t>
            </a:fld>
            <a:endParaRPr/>
          </a:p>
        </p:txBody>
      </p:sp>
      <p:sp>
        <p:nvSpPr>
          <p:cNvPr id="446" name="Google Shape;446;p23"/>
          <p:cNvSpPr txBox="1"/>
          <p:nvPr/>
        </p:nvSpPr>
        <p:spPr>
          <a:xfrm>
            <a:off x="1547664" y="541377"/>
            <a:ext cx="7596336" cy="655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alibri"/>
              <a:buNone/>
            </a:pPr>
            <a:r>
              <a:rPr lang="fr-FR" sz="2400" b="1" i="1" u="none" strike="noStrike" cap="none" dirty="0">
                <a:solidFill>
                  <a:schemeClr val="dk1"/>
                </a:solidFill>
                <a:latin typeface="Calibri"/>
                <a:ea typeface="Calibri"/>
                <a:cs typeface="Calibri"/>
                <a:sym typeface="Calibri"/>
              </a:rPr>
              <a:t>5 – Autres ajustements et assouplissements du texte (</a:t>
            </a:r>
            <a:r>
              <a:rPr lang="fr-FR" sz="2400" b="1" i="1" u="none" strike="noStrike" cap="none" dirty="0" smtClean="0">
                <a:solidFill>
                  <a:schemeClr val="dk1"/>
                </a:solidFill>
                <a:latin typeface="Calibri"/>
                <a:ea typeface="Calibri"/>
                <a:cs typeface="Calibri"/>
                <a:sym typeface="Calibri"/>
              </a:rPr>
              <a:t>2/3)</a:t>
            </a:r>
            <a:endParaRPr sz="2400" b="1" i="1" u="none" strike="noStrike" cap="none"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85"/>
        <p:cNvGrpSpPr/>
        <p:nvPr/>
      </p:nvGrpSpPr>
      <p:grpSpPr>
        <a:xfrm>
          <a:off x="0" y="0"/>
          <a:ext cx="0" cy="0"/>
          <a:chOff x="0" y="0"/>
          <a:chExt cx="0" cy="0"/>
        </a:xfrm>
      </p:grpSpPr>
      <p:sp>
        <p:nvSpPr>
          <p:cNvPr id="486" name="Google Shape;486;p26"/>
          <p:cNvSpPr txBox="1">
            <a:spLocks noGrp="1"/>
          </p:cNvSpPr>
          <p:nvPr>
            <p:ph type="body" idx="1"/>
          </p:nvPr>
        </p:nvSpPr>
        <p:spPr>
          <a:xfrm>
            <a:off x="107504" y="1412776"/>
            <a:ext cx="8928992" cy="4982120"/>
          </a:xfrm>
          <a:prstGeom prst="rect">
            <a:avLst/>
          </a:prstGeom>
          <a:noFill/>
          <a:ln>
            <a:noFill/>
          </a:ln>
        </p:spPr>
        <p:txBody>
          <a:bodyPr spcFirstLastPara="1" wrap="square" lIns="91425" tIns="45700" rIns="91425" bIns="45700" anchor="t" anchorCtr="0">
            <a:noAutofit/>
          </a:bodyPr>
          <a:lstStyle/>
          <a:p>
            <a:pPr marL="285750" indent="-285750">
              <a:spcBef>
                <a:spcPts val="1200"/>
              </a:spcBef>
              <a:buClr>
                <a:srgbClr val="0070C0"/>
              </a:buClr>
              <a:buSzPts val="2400"/>
            </a:pPr>
            <a:endParaRPr lang="fr-FR" sz="1700" dirty="0" smtClean="0">
              <a:solidFill>
                <a:srgbClr val="0070C0"/>
              </a:solidFill>
              <a:latin typeface="Arial Narrow" panose="020B0606020202030204" pitchFamily="34" charset="0"/>
              <a:cs typeface="Calibri" panose="020F0502020204030204" pitchFamily="34" charset="0"/>
            </a:endParaRPr>
          </a:p>
          <a:p>
            <a:pPr marL="285750" indent="-285750">
              <a:spcBef>
                <a:spcPts val="120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suppression </a:t>
            </a:r>
            <a:r>
              <a:rPr lang="fr-FR" sz="1700" dirty="0">
                <a:solidFill>
                  <a:srgbClr val="0070C0"/>
                </a:solidFill>
                <a:latin typeface="Arial Narrow" panose="020B0606020202030204" pitchFamily="34" charset="0"/>
                <a:cs typeface="Calibri" panose="020F0502020204030204" pitchFamily="34" charset="0"/>
              </a:rPr>
              <a:t>de l’obligation de transmission des avis d’appel d’offres et d’attribution aux services de la Nouvelle-Calédonie chargés de l’observatoire des marchés publics (articles 25 et 28-2).</a:t>
            </a:r>
          </a:p>
          <a:p>
            <a:pPr marL="285750" indent="-285750">
              <a:spcBef>
                <a:spcPts val="0"/>
              </a:spcBef>
              <a:buClr>
                <a:srgbClr val="0070C0"/>
              </a:buClr>
              <a:buSzPts val="2400"/>
            </a:pPr>
            <a:endParaRPr lang="fr-FR" sz="1700" dirty="0">
              <a:solidFill>
                <a:srgbClr val="0070C0"/>
              </a:solidFill>
              <a:latin typeface="Arial Narrow" panose="020B0606020202030204" pitchFamily="34" charset="0"/>
              <a:cs typeface="Calibri" panose="020F0502020204030204" pitchFamily="34" charset="0"/>
            </a:endParaRPr>
          </a:p>
          <a:p>
            <a:pPr marL="285750" lvl="0" indent="-285750">
              <a:spcBef>
                <a:spcPts val="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réduction </a:t>
            </a:r>
            <a:r>
              <a:rPr lang="fr-FR" sz="1700" dirty="0">
                <a:solidFill>
                  <a:srgbClr val="0070C0"/>
                </a:solidFill>
                <a:latin typeface="Arial Narrow" panose="020B0606020202030204" pitchFamily="34" charset="0"/>
                <a:cs typeface="Calibri" panose="020F0502020204030204" pitchFamily="34" charset="0"/>
              </a:rPr>
              <a:t>à 10 jours </a:t>
            </a:r>
            <a:r>
              <a:rPr lang="fr-FR" sz="1700" dirty="0" smtClean="0">
                <a:solidFill>
                  <a:srgbClr val="0070C0"/>
                </a:solidFill>
                <a:latin typeface="Arial Narrow" panose="020B0606020202030204" pitchFamily="34" charset="0"/>
                <a:cs typeface="Calibri" panose="020F0502020204030204" pitchFamily="34" charset="0"/>
              </a:rPr>
              <a:t>du </a:t>
            </a:r>
            <a:r>
              <a:rPr lang="fr-FR" sz="1700" dirty="0">
                <a:solidFill>
                  <a:srgbClr val="0070C0"/>
                </a:solidFill>
                <a:latin typeface="Arial Narrow" panose="020B0606020202030204" pitchFamily="34" charset="0"/>
                <a:cs typeface="Calibri" panose="020F0502020204030204" pitchFamily="34" charset="0"/>
              </a:rPr>
              <a:t>délai minimal d’un avis d’appel à candidatures, précédant un appel d’offres restreint</a:t>
            </a:r>
            <a:r>
              <a:rPr lang="fr-FR" sz="1700" dirty="0" smtClean="0">
                <a:solidFill>
                  <a:srgbClr val="0070C0"/>
                </a:solidFill>
                <a:latin typeface="Arial Narrow" panose="020B0606020202030204" pitchFamily="34" charset="0"/>
                <a:cs typeface="Calibri" panose="020F0502020204030204" pitchFamily="34" charset="0"/>
              </a:rPr>
              <a:t>,, </a:t>
            </a:r>
            <a:r>
              <a:rPr lang="fr-FR" sz="1700" dirty="0">
                <a:solidFill>
                  <a:srgbClr val="0070C0"/>
                </a:solidFill>
                <a:latin typeface="Arial Narrow" panose="020B0606020202030204" pitchFamily="34" charset="0"/>
                <a:cs typeface="Calibri" panose="020F0502020204030204" pitchFamily="34" charset="0"/>
              </a:rPr>
              <a:t>le délai minimal de l’appel d’offres restreint lui-même étant de 20 jours (article 25) </a:t>
            </a:r>
            <a:r>
              <a:rPr lang="fr-FR" sz="1700" dirty="0" smtClean="0">
                <a:solidFill>
                  <a:srgbClr val="0070C0"/>
                </a:solidFill>
                <a:latin typeface="Arial Narrow" panose="020B0606020202030204" pitchFamily="34" charset="0"/>
                <a:cs typeface="Calibri" panose="020F0502020204030204" pitchFamily="34" charset="0"/>
              </a:rPr>
              <a:t>;</a:t>
            </a:r>
          </a:p>
          <a:p>
            <a:pPr marL="285750" lvl="0" indent="-285750">
              <a:spcBef>
                <a:spcPts val="0"/>
              </a:spcBef>
              <a:buClr>
                <a:srgbClr val="0070C0"/>
              </a:buClr>
              <a:buSzPts val="2400"/>
            </a:pPr>
            <a:endParaRPr lang="fr-FR" sz="1700" dirty="0" smtClean="0">
              <a:solidFill>
                <a:srgbClr val="0070C0"/>
              </a:solidFill>
              <a:latin typeface="Arial Narrow" panose="020B0606020202030204" pitchFamily="34" charset="0"/>
              <a:cs typeface="Calibri" panose="020F0502020204030204" pitchFamily="34" charset="0"/>
            </a:endParaRPr>
          </a:p>
          <a:p>
            <a:pPr marL="285750" indent="-285750">
              <a:spcBef>
                <a:spcPts val="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Afin d’éviter </a:t>
            </a:r>
            <a:r>
              <a:rPr lang="fr-FR" sz="1700" dirty="0">
                <a:solidFill>
                  <a:srgbClr val="0070C0"/>
                </a:solidFill>
                <a:latin typeface="Arial Narrow" panose="020B0606020202030204" pitchFamily="34" charset="0"/>
                <a:cs typeface="Calibri" panose="020F0502020204030204" pitchFamily="34" charset="0"/>
              </a:rPr>
              <a:t>les éliminations de soumission pour un motif mineur, </a:t>
            </a:r>
            <a:r>
              <a:rPr lang="fr-FR" sz="1700" dirty="0" smtClean="0">
                <a:solidFill>
                  <a:srgbClr val="0070C0"/>
                </a:solidFill>
                <a:latin typeface="Arial Narrow" panose="020B0606020202030204" pitchFamily="34" charset="0"/>
                <a:cs typeface="Calibri" panose="020F0502020204030204" pitchFamily="34" charset="0"/>
              </a:rPr>
              <a:t>possibilité d’accepter </a:t>
            </a:r>
            <a:r>
              <a:rPr lang="fr-FR" sz="1700" dirty="0">
                <a:solidFill>
                  <a:srgbClr val="0070C0"/>
                </a:solidFill>
                <a:latin typeface="Arial Narrow" panose="020B0606020202030204" pitchFamily="34" charset="0"/>
                <a:cs typeface="Calibri" panose="020F0502020204030204" pitchFamily="34" charset="0"/>
              </a:rPr>
              <a:t>les plis papier dont le seul défaut serait l’absence de mention « à n’ouvrir qu’en séance de dépouillement » (article 27-1) ;</a:t>
            </a:r>
          </a:p>
          <a:p>
            <a:pPr marL="285750" indent="-285750">
              <a:spcBef>
                <a:spcPts val="0"/>
              </a:spcBef>
              <a:buClr>
                <a:srgbClr val="0070C0"/>
              </a:buClr>
              <a:buSzPts val="2400"/>
            </a:pPr>
            <a:endParaRPr lang="fr-FR" sz="1700" dirty="0" smtClean="0">
              <a:solidFill>
                <a:srgbClr val="0070C0"/>
              </a:solidFill>
              <a:latin typeface="Arial Narrow" panose="020B0606020202030204" pitchFamily="34" charset="0"/>
              <a:cs typeface="Calibri" panose="020F0502020204030204" pitchFamily="34" charset="0"/>
            </a:endParaRPr>
          </a:p>
          <a:p>
            <a:pPr marL="285750" indent="-285750">
              <a:spcBef>
                <a:spcPts val="0"/>
              </a:spcBef>
              <a:buClr>
                <a:srgbClr val="0070C0"/>
              </a:buClr>
              <a:buSzPts val="2400"/>
            </a:pPr>
            <a:r>
              <a:rPr lang="fr-FR" sz="1700" dirty="0" smtClean="0">
                <a:solidFill>
                  <a:srgbClr val="0070C0"/>
                </a:solidFill>
                <a:latin typeface="Arial Narrow" panose="020B0606020202030204" pitchFamily="34" charset="0"/>
                <a:cs typeface="Calibri" panose="020F0502020204030204" pitchFamily="34" charset="0"/>
              </a:rPr>
              <a:t>mention </a:t>
            </a:r>
            <a:r>
              <a:rPr lang="fr-FR" sz="1700" dirty="0">
                <a:solidFill>
                  <a:srgbClr val="0070C0"/>
                </a:solidFill>
                <a:latin typeface="Arial Narrow" panose="020B0606020202030204" pitchFamily="34" charset="0"/>
                <a:cs typeface="Calibri" panose="020F0502020204030204" pitchFamily="34" charset="0"/>
              </a:rPr>
              <a:t>des notions d’appel d’offres infructueux et de déclaration de procédure sans suite pour motif d’intérêt général (article 28) ;</a:t>
            </a:r>
          </a:p>
          <a:p>
            <a:pPr marL="285750" lvl="0" indent="-285750">
              <a:spcBef>
                <a:spcPts val="1200"/>
              </a:spcBef>
              <a:buClr>
                <a:srgbClr val="0070C0"/>
              </a:buClr>
              <a:buSzPts val="2400"/>
              <a:buFont typeface="Arial" panose="020B0604020202020204" pitchFamily="34" charset="0"/>
              <a:buChar char="•"/>
            </a:pPr>
            <a:r>
              <a:rPr lang="fr-FR" sz="1700" dirty="0" smtClean="0">
                <a:solidFill>
                  <a:srgbClr val="0070C0"/>
                </a:solidFill>
                <a:latin typeface="Arial Narrow" panose="020B0606020202030204" pitchFamily="34" charset="0"/>
              </a:rPr>
              <a:t>Obligation pour l’acheteur public lorsqu’il </a:t>
            </a:r>
            <a:r>
              <a:rPr lang="fr-FR" sz="1700" dirty="0">
                <a:solidFill>
                  <a:srgbClr val="0070C0"/>
                </a:solidFill>
                <a:latin typeface="Arial Narrow" panose="020B0606020202030204" pitchFamily="34" charset="0"/>
              </a:rPr>
              <a:t>avise chaque soumissionnaire de l’acceptation ou du rejet de sa soumission conformément aux règles existantes, </a:t>
            </a:r>
            <a:r>
              <a:rPr lang="fr-FR" sz="1700" dirty="0" smtClean="0">
                <a:solidFill>
                  <a:srgbClr val="0070C0"/>
                </a:solidFill>
                <a:latin typeface="Arial Narrow" panose="020B0606020202030204" pitchFamily="34" charset="0"/>
              </a:rPr>
              <a:t>de mentionner </a:t>
            </a:r>
            <a:r>
              <a:rPr lang="fr-FR" sz="1700" dirty="0">
                <a:solidFill>
                  <a:srgbClr val="0070C0"/>
                </a:solidFill>
                <a:latin typeface="Arial Narrow" panose="020B0606020202030204" pitchFamily="34" charset="0"/>
              </a:rPr>
              <a:t>également, suivant le cas, les motifs de ce rejet,  le classement et les notes qui lui ont été attribuées ainsi que le nom de l’attributaire et les notes obtenues par ce dernier (article 28).</a:t>
            </a:r>
          </a:p>
          <a:p>
            <a:pPr marL="495300" lvl="0" indent="-342900" algn="l" rtl="0">
              <a:lnSpc>
                <a:spcPct val="100000"/>
              </a:lnSpc>
              <a:spcBef>
                <a:spcPts val="1200"/>
              </a:spcBef>
              <a:spcAft>
                <a:spcPts val="0"/>
              </a:spcAft>
              <a:buClr>
                <a:schemeClr val="dk1"/>
              </a:buClr>
              <a:buSzPts val="2400"/>
              <a:buFont typeface="Arial" panose="020B0604020202020204" pitchFamily="34" charset="0"/>
              <a:buChar char="•"/>
            </a:pPr>
            <a:endParaRPr sz="2400" dirty="0"/>
          </a:p>
        </p:txBody>
      </p:sp>
      <p:sp>
        <p:nvSpPr>
          <p:cNvPr id="487" name="Google Shape;487;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24</a:t>
            </a:fld>
            <a:endParaRPr/>
          </a:p>
        </p:txBody>
      </p:sp>
      <p:sp>
        <p:nvSpPr>
          <p:cNvPr id="488" name="Google Shape;488;p26"/>
          <p:cNvSpPr txBox="1">
            <a:spLocks noGrp="1"/>
          </p:cNvSpPr>
          <p:nvPr>
            <p:ph type="title"/>
          </p:nvPr>
        </p:nvSpPr>
        <p:spPr>
          <a:xfrm>
            <a:off x="1547664" y="541377"/>
            <a:ext cx="7596336"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a:t>5</a:t>
            </a:r>
            <a:r>
              <a:rPr lang="fr-FR" sz="2400" b="1" i="1"/>
              <a:t> – Autres ajustements et assouplissements du texte (</a:t>
            </a:r>
            <a:r>
              <a:rPr lang="fr-FR" sz="2400" b="1"/>
              <a:t>3</a:t>
            </a:r>
            <a:r>
              <a:rPr lang="fr-FR" sz="2400" b="1" i="1"/>
              <a:t>/3)</a:t>
            </a:r>
            <a:endParaRPr sz="2400" b="1"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6">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26"/>
          <p:cNvSpPr txBox="1">
            <a:spLocks noGrp="1"/>
          </p:cNvSpPr>
          <p:nvPr>
            <p:ph type="body" idx="1"/>
          </p:nvPr>
        </p:nvSpPr>
        <p:spPr>
          <a:xfrm>
            <a:off x="107504" y="1412776"/>
            <a:ext cx="8928992" cy="4982120"/>
          </a:xfrm>
          <a:prstGeom prst="rect">
            <a:avLst/>
          </a:prstGeom>
          <a:noFill/>
          <a:ln>
            <a:noFill/>
          </a:ln>
        </p:spPr>
        <p:txBody>
          <a:bodyPr spcFirstLastPara="1" wrap="square" lIns="91425" tIns="45700" rIns="91425" bIns="45700" anchor="t" anchorCtr="0">
            <a:noAutofit/>
          </a:bodyPr>
          <a:lstStyle/>
          <a:p>
            <a:pPr marL="285750" indent="-285750">
              <a:spcBef>
                <a:spcPts val="1200"/>
              </a:spcBef>
              <a:buClr>
                <a:srgbClr val="0070C0"/>
              </a:buClr>
              <a:buSzPts val="2400"/>
              <a:buFont typeface="Arial" panose="020B0604020202020204" pitchFamily="34" charset="0"/>
              <a:buChar char="•"/>
            </a:pPr>
            <a:endParaRPr lang="fr-FR" sz="1700" dirty="0" smtClean="0">
              <a:solidFill>
                <a:srgbClr val="0070C0"/>
              </a:solidFill>
              <a:latin typeface="Arial Narrow" panose="020B0606020202030204" pitchFamily="34" charset="0"/>
              <a:cs typeface="Calibri" panose="020F0502020204030204" pitchFamily="34" charset="0"/>
            </a:endParaRPr>
          </a:p>
          <a:p>
            <a:pPr marL="285750" indent="-285750">
              <a:spcBef>
                <a:spcPts val="1200"/>
              </a:spcBef>
              <a:buClr>
                <a:srgbClr val="0070C0"/>
              </a:buClr>
              <a:buSzPts val="2400"/>
              <a:buFont typeface="Arial" panose="020B0604020202020204" pitchFamily="34" charset="0"/>
              <a:buChar char="•"/>
            </a:pPr>
            <a:r>
              <a:rPr lang="fr-FR" sz="1700" dirty="0">
                <a:solidFill>
                  <a:srgbClr val="0070C0"/>
                </a:solidFill>
                <a:latin typeface="Arial Narrow" panose="020B0606020202030204" pitchFamily="34" charset="0"/>
                <a:cs typeface="Calibri" panose="020F0502020204030204" pitchFamily="34" charset="0"/>
              </a:rPr>
              <a:t>introduction explicite de la possibilité de recourir à un marché mixte combinant bons de commandes et prestations déterminées d’avance (article 33-1) ;</a:t>
            </a:r>
          </a:p>
          <a:p>
            <a:pPr marL="285750" indent="-285750">
              <a:spcBef>
                <a:spcPts val="1200"/>
              </a:spcBef>
              <a:buClr>
                <a:srgbClr val="0070C0"/>
              </a:buClr>
              <a:buSzPts val="2400"/>
              <a:buFont typeface="Arial" panose="020B0604020202020204" pitchFamily="34" charset="0"/>
              <a:buChar char="•"/>
            </a:pPr>
            <a:r>
              <a:rPr lang="fr-FR" sz="1700" dirty="0">
                <a:solidFill>
                  <a:srgbClr val="0070C0"/>
                </a:solidFill>
                <a:latin typeface="Arial Narrow" panose="020B0606020202030204" pitchFamily="34" charset="0"/>
                <a:cs typeface="Calibri" panose="020F0502020204030204" pitchFamily="34" charset="0"/>
              </a:rPr>
              <a:t>possibilité pour un marché cadre, d’émettre des bons de commandes (article 33-4) ;</a:t>
            </a:r>
          </a:p>
          <a:p>
            <a:pPr marL="285750" indent="-285750">
              <a:spcBef>
                <a:spcPts val="1200"/>
              </a:spcBef>
              <a:buClr>
                <a:srgbClr val="0070C0"/>
              </a:buClr>
              <a:buSzPts val="2400"/>
              <a:buFont typeface="Arial" panose="020B0604020202020204" pitchFamily="34" charset="0"/>
              <a:buChar char="•"/>
            </a:pPr>
            <a:r>
              <a:rPr lang="fr-FR" sz="1700" dirty="0" smtClean="0">
                <a:solidFill>
                  <a:srgbClr val="0070C0"/>
                </a:solidFill>
                <a:latin typeface="Arial Narrow" panose="020B0606020202030204" pitchFamily="34" charset="0"/>
                <a:cs typeface="Calibri" panose="020F0502020204030204" pitchFamily="34" charset="0"/>
              </a:rPr>
              <a:t>possibilité de modifier le seuil d’</a:t>
            </a:r>
            <a:r>
              <a:rPr lang="fr-FR" sz="1700" dirty="0" err="1" smtClean="0">
                <a:solidFill>
                  <a:srgbClr val="0070C0"/>
                </a:solidFill>
                <a:latin typeface="Arial Narrow" panose="020B0606020202030204" pitchFamily="34" charset="0"/>
                <a:cs typeface="Calibri" panose="020F0502020204030204" pitchFamily="34" charset="0"/>
              </a:rPr>
              <a:t>inacceptabilité</a:t>
            </a:r>
            <a:r>
              <a:rPr lang="fr-FR" sz="1700" dirty="0" smtClean="0">
                <a:solidFill>
                  <a:srgbClr val="0070C0"/>
                </a:solidFill>
                <a:latin typeface="Arial Narrow" panose="020B0606020202030204" pitchFamily="34" charset="0"/>
                <a:cs typeface="Calibri" panose="020F0502020204030204" pitchFamily="34" charset="0"/>
              </a:rPr>
              <a:t> financière des offres dans une procédure de gré à gré faisant suite à un appel d’offres infructueux (articles 35-1, 1° et 35-2, 5°) ;</a:t>
            </a:r>
          </a:p>
          <a:p>
            <a:pPr marL="285750" lvl="0" indent="-285750" algn="l" rtl="0">
              <a:lnSpc>
                <a:spcPct val="100000"/>
              </a:lnSpc>
              <a:spcBef>
                <a:spcPts val="0"/>
              </a:spcBef>
              <a:spcAft>
                <a:spcPts val="0"/>
              </a:spcAft>
              <a:buClr>
                <a:srgbClr val="0070C0"/>
              </a:buClr>
              <a:buSzPts val="2400"/>
              <a:buFont typeface="Arial" panose="020B0604020202020204" pitchFamily="34" charset="0"/>
              <a:buChar char="•"/>
            </a:pPr>
            <a:endParaRPr lang="fr-FR" sz="1700" dirty="0" smtClean="0">
              <a:solidFill>
                <a:srgbClr val="0070C0"/>
              </a:solidFill>
              <a:latin typeface="Arial Narrow" panose="020B0606020202030204" pitchFamily="34" charset="0"/>
            </a:endParaRPr>
          </a:p>
          <a:p>
            <a:pPr marL="285750" lvl="0" indent="-285750" algn="l" rtl="0">
              <a:lnSpc>
                <a:spcPct val="100000"/>
              </a:lnSpc>
              <a:spcBef>
                <a:spcPts val="0"/>
              </a:spcBef>
              <a:spcAft>
                <a:spcPts val="0"/>
              </a:spcAft>
              <a:buClr>
                <a:srgbClr val="0070C0"/>
              </a:buClr>
              <a:buSzPts val="2400"/>
              <a:buFont typeface="Arial" panose="020B0604020202020204" pitchFamily="34" charset="0"/>
              <a:buChar char="•"/>
            </a:pPr>
            <a:r>
              <a:rPr lang="fr-FR" sz="1700" dirty="0" smtClean="0">
                <a:solidFill>
                  <a:srgbClr val="0070C0"/>
                </a:solidFill>
                <a:latin typeface="Arial Narrow" panose="020B0606020202030204" pitchFamily="34" charset="0"/>
              </a:rPr>
              <a:t>permettre l’adoption des cahiers des clauses techniques et administratives générales, textes très techniques par nature, par arrêté du gouvernement (article 38) avec consultation publique préalable ;</a:t>
            </a:r>
            <a:endParaRPr sz="1700" dirty="0" smtClean="0">
              <a:solidFill>
                <a:srgbClr val="0070C0"/>
              </a:solidFill>
              <a:latin typeface="Arial Narrow" panose="020B0606020202030204" pitchFamily="34" charset="0"/>
            </a:endParaRPr>
          </a:p>
          <a:p>
            <a:pPr marL="285750" indent="-285750">
              <a:spcBef>
                <a:spcPts val="1200"/>
              </a:spcBef>
              <a:buClr>
                <a:srgbClr val="0070C0"/>
              </a:buClr>
              <a:buSzPts val="2400"/>
              <a:buFont typeface="Arial" panose="020B0604020202020204" pitchFamily="34" charset="0"/>
              <a:buChar char="•"/>
            </a:pPr>
            <a:r>
              <a:rPr lang="fr-FR" sz="1700" dirty="0">
                <a:solidFill>
                  <a:srgbClr val="0070C0"/>
                </a:solidFill>
                <a:latin typeface="Arial Narrow" panose="020B0606020202030204" pitchFamily="34" charset="0"/>
                <a:cs typeface="Calibri" panose="020F0502020204030204" pitchFamily="34" charset="0"/>
              </a:rPr>
              <a:t>le calcul des intérêts moratoires (article 72) se fait avec l’intérêt légal en vigueur à la date du mandatement  pour faciliter les calculs, et non à la date de fin du délai de mandatement comme précisé dans les règles métropolitaines </a:t>
            </a:r>
            <a:r>
              <a:rPr lang="fr-FR" sz="1700" dirty="0" smtClean="0">
                <a:solidFill>
                  <a:srgbClr val="0070C0"/>
                </a:solidFill>
                <a:latin typeface="Arial Narrow" panose="020B0606020202030204" pitchFamily="34" charset="0"/>
                <a:cs typeface="Calibri" panose="020F0502020204030204" pitchFamily="34" charset="0"/>
              </a:rPr>
              <a:t>;</a:t>
            </a:r>
          </a:p>
          <a:p>
            <a:pPr marL="495300" lvl="0" indent="-342900" algn="l" rtl="0">
              <a:lnSpc>
                <a:spcPct val="100000"/>
              </a:lnSpc>
              <a:spcBef>
                <a:spcPts val="1200"/>
              </a:spcBef>
              <a:spcAft>
                <a:spcPts val="0"/>
              </a:spcAft>
              <a:buClr>
                <a:schemeClr val="dk1"/>
              </a:buClr>
              <a:buSzPts val="2400"/>
              <a:buFont typeface="Arial" panose="020B0604020202020204" pitchFamily="34" charset="0"/>
              <a:buChar char="•"/>
            </a:pPr>
            <a:endParaRPr sz="2400" dirty="0"/>
          </a:p>
        </p:txBody>
      </p:sp>
      <p:sp>
        <p:nvSpPr>
          <p:cNvPr id="487" name="Google Shape;487;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25</a:t>
            </a:fld>
            <a:endParaRPr/>
          </a:p>
        </p:txBody>
      </p:sp>
      <p:sp>
        <p:nvSpPr>
          <p:cNvPr id="488" name="Google Shape;488;p26"/>
          <p:cNvSpPr txBox="1">
            <a:spLocks noGrp="1"/>
          </p:cNvSpPr>
          <p:nvPr>
            <p:ph type="title"/>
          </p:nvPr>
        </p:nvSpPr>
        <p:spPr>
          <a:xfrm>
            <a:off x="1547664" y="541377"/>
            <a:ext cx="7596336"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a:t>5</a:t>
            </a:r>
            <a:r>
              <a:rPr lang="fr-FR" sz="2400" b="1" i="1"/>
              <a:t> – Autres ajustements et assouplissements du texte (</a:t>
            </a:r>
            <a:r>
              <a:rPr lang="fr-FR" sz="2400" b="1"/>
              <a:t>3</a:t>
            </a:r>
            <a:r>
              <a:rPr lang="fr-FR" sz="2400" b="1" i="1"/>
              <a:t>/3)</a:t>
            </a:r>
            <a:endParaRPr sz="2400" b="1" i="1"/>
          </a:p>
        </p:txBody>
      </p:sp>
    </p:spTree>
    <p:extLst>
      <p:ext uri="{BB962C8B-B14F-4D97-AF65-F5344CB8AC3E}">
        <p14:creationId xmlns:p14="http://schemas.microsoft.com/office/powerpoint/2010/main" val="25736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26"/>
          <p:cNvSpPr txBox="1">
            <a:spLocks noGrp="1"/>
          </p:cNvSpPr>
          <p:nvPr>
            <p:ph type="body" idx="1"/>
          </p:nvPr>
        </p:nvSpPr>
        <p:spPr>
          <a:xfrm>
            <a:off x="107504" y="1412776"/>
            <a:ext cx="8928992" cy="4982120"/>
          </a:xfrm>
          <a:prstGeom prst="rect">
            <a:avLst/>
          </a:prstGeom>
          <a:noFill/>
          <a:ln>
            <a:noFill/>
          </a:ln>
        </p:spPr>
        <p:txBody>
          <a:bodyPr spcFirstLastPara="1" wrap="square" lIns="91425" tIns="45700" rIns="91425" bIns="45700" anchor="t" anchorCtr="0">
            <a:noAutofit/>
          </a:bodyPr>
          <a:lstStyle/>
          <a:p>
            <a:pPr marL="285750" indent="-285750">
              <a:spcBef>
                <a:spcPts val="1200"/>
              </a:spcBef>
              <a:buClr>
                <a:srgbClr val="0070C0"/>
              </a:buClr>
              <a:buSzPts val="2400"/>
              <a:buFont typeface="Arial" panose="020B0604020202020204" pitchFamily="34" charset="0"/>
              <a:buChar char="•"/>
            </a:pPr>
            <a:endParaRPr lang="fr-FR" sz="1700" dirty="0" smtClean="0">
              <a:solidFill>
                <a:srgbClr val="0070C0"/>
              </a:solidFill>
              <a:latin typeface="Arial Narrow" panose="020B0606020202030204" pitchFamily="34" charset="0"/>
              <a:cs typeface="Calibri" panose="020F0502020204030204" pitchFamily="34" charset="0"/>
            </a:endParaRPr>
          </a:p>
          <a:p>
            <a:pPr marL="285750" lvl="0" indent="-285750">
              <a:spcBef>
                <a:spcPts val="1200"/>
              </a:spcBef>
              <a:buClr>
                <a:srgbClr val="0070C0"/>
              </a:buClr>
              <a:buSzPts val="2400"/>
              <a:buFont typeface="Arial" panose="020B0604020202020204" pitchFamily="34" charset="0"/>
              <a:buChar char="•"/>
            </a:pPr>
            <a:r>
              <a:rPr lang="fr-FR" sz="1700" dirty="0" smtClean="0">
                <a:solidFill>
                  <a:srgbClr val="0070C0"/>
                </a:solidFill>
                <a:latin typeface="Arial Narrow" panose="020B0606020202030204" pitchFamily="34" charset="0"/>
              </a:rPr>
              <a:t>possibilité de </a:t>
            </a:r>
            <a:r>
              <a:rPr lang="fr-FR" sz="1700" dirty="0">
                <a:solidFill>
                  <a:srgbClr val="0070C0"/>
                </a:solidFill>
                <a:latin typeface="Arial Narrow" panose="020B0606020202030204" pitchFamily="34" charset="0"/>
              </a:rPr>
              <a:t>ne pas prescrire de garantie financière même si le contrat comporte un délai de garantie (article 77), cette garantie étant en effet inutile lorsqu’il ne peut être fait appel à un prestataire extérieur au contrat pour se substituer au titulaire défaillant (génie logiciel, technologie réservée, etc…).</a:t>
            </a:r>
          </a:p>
          <a:p>
            <a:pPr marL="285750" lvl="0" indent="-285750" algn="l" rtl="0">
              <a:lnSpc>
                <a:spcPct val="100000"/>
              </a:lnSpc>
              <a:spcBef>
                <a:spcPts val="1200"/>
              </a:spcBef>
              <a:spcAft>
                <a:spcPts val="0"/>
              </a:spcAft>
              <a:buClr>
                <a:srgbClr val="0070C0"/>
              </a:buClr>
              <a:buSzPts val="2400"/>
              <a:buFont typeface="Arial" panose="020B0604020202020204" pitchFamily="34" charset="0"/>
              <a:buChar char="•"/>
            </a:pPr>
            <a:r>
              <a:rPr lang="fr-FR" sz="1700" dirty="0" smtClean="0">
                <a:solidFill>
                  <a:srgbClr val="0070C0"/>
                </a:solidFill>
                <a:latin typeface="Arial Narrow" panose="020B0606020202030204" pitchFamily="34" charset="0"/>
              </a:rPr>
              <a:t>Suppression de l’article 84 permettant à une commission d’appel d’offres de supprimer l’obligation de caution pour garantir une avance pour un marché de gré à gré, cette disposition ancienne n’étant pas compatible avec l’obligation de définir les conditions d’attribution d’une avance avant le lancement de la consultation.</a:t>
            </a:r>
            <a:endParaRPr sz="1700" dirty="0" smtClean="0">
              <a:solidFill>
                <a:srgbClr val="0070C0"/>
              </a:solidFill>
              <a:latin typeface="Arial Narrow" panose="020B0606020202030204" pitchFamily="34" charset="0"/>
            </a:endParaRPr>
          </a:p>
          <a:p>
            <a:pPr marL="495300" lvl="0" indent="-342900" algn="l" rtl="0">
              <a:lnSpc>
                <a:spcPct val="100000"/>
              </a:lnSpc>
              <a:spcBef>
                <a:spcPts val="1200"/>
              </a:spcBef>
              <a:spcAft>
                <a:spcPts val="0"/>
              </a:spcAft>
              <a:buClr>
                <a:schemeClr val="dk1"/>
              </a:buClr>
              <a:buSzPts val="2400"/>
              <a:buFont typeface="Arial" panose="020B0604020202020204" pitchFamily="34" charset="0"/>
              <a:buChar char="•"/>
            </a:pPr>
            <a:endParaRPr sz="2400" dirty="0"/>
          </a:p>
        </p:txBody>
      </p:sp>
      <p:sp>
        <p:nvSpPr>
          <p:cNvPr id="487" name="Google Shape;487;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26</a:t>
            </a:fld>
            <a:endParaRPr/>
          </a:p>
        </p:txBody>
      </p:sp>
      <p:sp>
        <p:nvSpPr>
          <p:cNvPr id="488" name="Google Shape;488;p26"/>
          <p:cNvSpPr txBox="1">
            <a:spLocks noGrp="1"/>
          </p:cNvSpPr>
          <p:nvPr>
            <p:ph type="title"/>
          </p:nvPr>
        </p:nvSpPr>
        <p:spPr>
          <a:xfrm>
            <a:off x="1547664" y="541377"/>
            <a:ext cx="7596336"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a:t>5</a:t>
            </a:r>
            <a:r>
              <a:rPr lang="fr-FR" sz="2400" b="1" i="1"/>
              <a:t> – Autres ajustements et assouplissements du texte (</a:t>
            </a:r>
            <a:r>
              <a:rPr lang="fr-FR" sz="2400" b="1"/>
              <a:t>3</a:t>
            </a:r>
            <a:r>
              <a:rPr lang="fr-FR" sz="2400" b="1" i="1"/>
              <a:t>/3)</a:t>
            </a:r>
            <a:endParaRPr sz="2400" b="1" i="1"/>
          </a:p>
        </p:txBody>
      </p:sp>
    </p:spTree>
    <p:extLst>
      <p:ext uri="{BB962C8B-B14F-4D97-AF65-F5344CB8AC3E}">
        <p14:creationId xmlns:p14="http://schemas.microsoft.com/office/powerpoint/2010/main" val="312336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4"/>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a:t>Zoom :</a:t>
            </a:r>
            <a:r>
              <a:rPr lang="fr-FR" sz="2400" b="1" i="1"/>
              <a:t> régime juridique de la sous-traitance  (1/2)</a:t>
            </a:r>
            <a:endParaRPr sz="2400" b="1" i="1"/>
          </a:p>
        </p:txBody>
      </p:sp>
      <p:sp>
        <p:nvSpPr>
          <p:cNvPr id="453" name="Google Shape;453;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27</a:t>
            </a:fld>
            <a:endParaRPr/>
          </a:p>
        </p:txBody>
      </p:sp>
      <p:sp>
        <p:nvSpPr>
          <p:cNvPr id="454" name="Google Shape;454;p24"/>
          <p:cNvSpPr/>
          <p:nvPr/>
        </p:nvSpPr>
        <p:spPr>
          <a:xfrm>
            <a:off x="1043608" y="1967758"/>
            <a:ext cx="1296144" cy="936104"/>
          </a:xfrm>
          <a:prstGeom prst="roundRect">
            <a:avLst>
              <a:gd name="adj" fmla="val 16667"/>
            </a:avLst>
          </a:prstGeom>
          <a:gradFill>
            <a:gsLst>
              <a:gs pos="0">
                <a:srgbClr val="2D5C97"/>
              </a:gs>
              <a:gs pos="80000">
                <a:srgbClr val="3C7AC5"/>
              </a:gs>
              <a:gs pos="100000">
                <a:srgbClr val="397BC9"/>
              </a:gs>
            </a:gsLst>
            <a:lin ang="16200000" scaled="0"/>
          </a:gradFill>
          <a:ln>
            <a:noFill/>
          </a:ln>
          <a:effectLst>
            <a:outerShdw blurRad="40000" dist="23000" dir="5400000" rotWithShape="0">
              <a:srgbClr val="000000">
                <a:alpha val="3411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fr-FR" sz="1800" b="0" i="0" u="none" strike="noStrike" cap="none" dirty="0">
                <a:solidFill>
                  <a:schemeClr val="lt1"/>
                </a:solidFill>
                <a:latin typeface="Calibri"/>
                <a:ea typeface="Calibri"/>
                <a:cs typeface="Calibri"/>
                <a:sym typeface="Calibri"/>
              </a:rPr>
              <a:t>Acheteur public (AP)</a:t>
            </a:r>
            <a:endParaRPr sz="1800" b="0" i="0" u="none" strike="noStrike" cap="none" dirty="0">
              <a:solidFill>
                <a:schemeClr val="lt1"/>
              </a:solidFill>
              <a:latin typeface="Calibri"/>
              <a:ea typeface="Calibri"/>
              <a:cs typeface="Calibri"/>
              <a:sym typeface="Calibri"/>
            </a:endParaRPr>
          </a:p>
        </p:txBody>
      </p:sp>
      <p:sp>
        <p:nvSpPr>
          <p:cNvPr id="455" name="Google Shape;455;p24"/>
          <p:cNvSpPr/>
          <p:nvPr/>
        </p:nvSpPr>
        <p:spPr>
          <a:xfrm>
            <a:off x="3768515" y="1967758"/>
            <a:ext cx="1728192" cy="936104"/>
          </a:xfrm>
          <a:prstGeom prst="roundRect">
            <a:avLst>
              <a:gd name="adj" fmla="val 16667"/>
            </a:avLst>
          </a:prstGeom>
          <a:gradFill>
            <a:gsLst>
              <a:gs pos="0">
                <a:srgbClr val="2D5C97"/>
              </a:gs>
              <a:gs pos="80000">
                <a:srgbClr val="3C7AC5"/>
              </a:gs>
              <a:gs pos="100000">
                <a:srgbClr val="397BC9"/>
              </a:gs>
            </a:gsLst>
            <a:lin ang="16200000" scaled="0"/>
          </a:gradFill>
          <a:ln>
            <a:noFill/>
          </a:ln>
          <a:effectLst>
            <a:outerShdw blurRad="40000" dist="23000" dir="5400000" rotWithShape="0">
              <a:srgbClr val="000000">
                <a:alpha val="3411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fr-FR" sz="1800" b="0" i="0" u="none" strike="noStrike" cap="none">
                <a:solidFill>
                  <a:schemeClr val="lt1"/>
                </a:solidFill>
                <a:latin typeface="Calibri"/>
                <a:ea typeface="Calibri"/>
                <a:cs typeface="Calibri"/>
                <a:sym typeface="Calibri"/>
              </a:rPr>
              <a:t>Titulaire du marché (T)</a:t>
            </a:r>
            <a:endParaRPr sz="1800" b="0" i="0" u="none" strike="noStrike" cap="none">
              <a:solidFill>
                <a:schemeClr val="lt1"/>
              </a:solidFill>
              <a:latin typeface="Calibri"/>
              <a:ea typeface="Calibri"/>
              <a:cs typeface="Calibri"/>
              <a:sym typeface="Calibri"/>
            </a:endParaRPr>
          </a:p>
        </p:txBody>
      </p:sp>
      <p:sp>
        <p:nvSpPr>
          <p:cNvPr id="456" name="Google Shape;456;p24"/>
          <p:cNvSpPr/>
          <p:nvPr/>
        </p:nvSpPr>
        <p:spPr>
          <a:xfrm>
            <a:off x="4933724" y="3766518"/>
            <a:ext cx="1728192" cy="815603"/>
          </a:xfrm>
          <a:prstGeom prst="roundRect">
            <a:avLst>
              <a:gd name="adj" fmla="val 16667"/>
            </a:avLst>
          </a:prstGeom>
          <a:gradFill>
            <a:gsLst>
              <a:gs pos="0">
                <a:srgbClr val="5D427D"/>
              </a:gs>
              <a:gs pos="80000">
                <a:srgbClr val="7A57A5"/>
              </a:gs>
              <a:gs pos="100000">
                <a:srgbClr val="7A56A7"/>
              </a:gs>
            </a:gsLst>
            <a:lin ang="16200000" scaled="0"/>
          </a:gradFill>
          <a:ln>
            <a:noFill/>
          </a:ln>
          <a:effectLst>
            <a:outerShdw blurRad="40000" dist="23000" dir="5400000" rotWithShape="0">
              <a:srgbClr val="000000">
                <a:alpha val="3411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fr-FR" sz="1800" b="0" i="0" u="none" strike="noStrike" cap="none" dirty="0">
                <a:solidFill>
                  <a:schemeClr val="lt1"/>
                </a:solidFill>
                <a:latin typeface="Calibri"/>
                <a:ea typeface="Calibri"/>
                <a:cs typeface="Calibri"/>
                <a:sym typeface="Calibri"/>
              </a:rPr>
              <a:t>Sous-traitant rang 1 (ST1)</a:t>
            </a:r>
            <a:endParaRPr sz="1800" b="0" i="0" u="none" strike="noStrike" cap="none" dirty="0">
              <a:solidFill>
                <a:schemeClr val="lt1"/>
              </a:solidFill>
              <a:latin typeface="Calibri"/>
              <a:ea typeface="Calibri"/>
              <a:cs typeface="Calibri"/>
              <a:sym typeface="Calibri"/>
            </a:endParaRPr>
          </a:p>
        </p:txBody>
      </p:sp>
      <p:sp>
        <p:nvSpPr>
          <p:cNvPr id="457" name="Google Shape;457;p24"/>
          <p:cNvSpPr/>
          <p:nvPr/>
        </p:nvSpPr>
        <p:spPr>
          <a:xfrm>
            <a:off x="6072771" y="5444777"/>
            <a:ext cx="1728192" cy="815603"/>
          </a:xfrm>
          <a:prstGeom prst="roundRect">
            <a:avLst>
              <a:gd name="adj" fmla="val 16667"/>
            </a:avLst>
          </a:prstGeom>
          <a:gradFill>
            <a:gsLst>
              <a:gs pos="0">
                <a:srgbClr val="992D2B"/>
              </a:gs>
              <a:gs pos="80000">
                <a:srgbClr val="C93D39"/>
              </a:gs>
              <a:gs pos="100000">
                <a:srgbClr val="CD3A36"/>
              </a:gs>
            </a:gsLst>
            <a:lin ang="16200000" scaled="0"/>
          </a:gradFill>
          <a:ln>
            <a:noFill/>
          </a:ln>
          <a:effectLst>
            <a:outerShdw blurRad="40000" dist="23000" dir="5400000" rotWithShape="0">
              <a:srgbClr val="000000">
                <a:alpha val="3411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fr-FR" sz="1800" b="0" i="0" u="none" strike="noStrike" cap="none">
                <a:solidFill>
                  <a:schemeClr val="lt1"/>
                </a:solidFill>
                <a:latin typeface="Calibri"/>
                <a:ea typeface="Calibri"/>
                <a:cs typeface="Calibri"/>
                <a:sym typeface="Calibri"/>
              </a:rPr>
              <a:t>Sous-traitant rang 2 (ST2)</a:t>
            </a:r>
            <a:endParaRPr sz="1800" b="0" i="0" u="none" strike="noStrike" cap="none">
              <a:solidFill>
                <a:schemeClr val="lt1"/>
              </a:solidFill>
              <a:latin typeface="Calibri"/>
              <a:ea typeface="Calibri"/>
              <a:cs typeface="Calibri"/>
              <a:sym typeface="Calibri"/>
            </a:endParaRPr>
          </a:p>
        </p:txBody>
      </p:sp>
      <p:sp>
        <p:nvSpPr>
          <p:cNvPr id="458" name="Google Shape;458;p24"/>
          <p:cNvSpPr/>
          <p:nvPr/>
        </p:nvSpPr>
        <p:spPr>
          <a:xfrm>
            <a:off x="2550077" y="2092578"/>
            <a:ext cx="996715" cy="853059"/>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Marché</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fr-FR" sz="1800" b="0" i="0" u="none" strike="noStrike" cap="none">
                <a:solidFill>
                  <a:schemeClr val="dk1"/>
                </a:solidFill>
                <a:latin typeface="Calibri"/>
                <a:ea typeface="Calibri"/>
                <a:cs typeface="Calibri"/>
                <a:sym typeface="Calibri"/>
              </a:rPr>
              <a:t>public</a:t>
            </a:r>
            <a:endParaRPr sz="1800" b="0" i="0" u="none" strike="noStrike" cap="none">
              <a:solidFill>
                <a:schemeClr val="dk1"/>
              </a:solidFill>
              <a:latin typeface="Calibri"/>
              <a:ea typeface="Calibri"/>
              <a:cs typeface="Calibri"/>
              <a:sym typeface="Calibri"/>
            </a:endParaRPr>
          </a:p>
        </p:txBody>
      </p:sp>
      <p:sp>
        <p:nvSpPr>
          <p:cNvPr id="459" name="Google Shape;459;p24"/>
          <p:cNvSpPr/>
          <p:nvPr/>
        </p:nvSpPr>
        <p:spPr>
          <a:xfrm>
            <a:off x="2472371" y="2391395"/>
            <a:ext cx="1152128" cy="295003"/>
          </a:xfrm>
          <a:prstGeom prst="leftRightArrow">
            <a:avLst>
              <a:gd name="adj1" fmla="val 50000"/>
              <a:gd name="adj2"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0" name="Google Shape;460;p24"/>
          <p:cNvSpPr/>
          <p:nvPr/>
        </p:nvSpPr>
        <p:spPr>
          <a:xfrm rot="3226698">
            <a:off x="4998409" y="3220483"/>
            <a:ext cx="919203" cy="220324"/>
          </a:xfrm>
          <a:prstGeom prst="leftRightArrow">
            <a:avLst>
              <a:gd name="adj1" fmla="val 50000"/>
              <a:gd name="adj2" fmla="val 50000"/>
            </a:avLst>
          </a:prstGeom>
          <a:solidFill>
            <a:schemeClr val="accent4"/>
          </a:solidFill>
          <a:ln w="25400" cap="flat" cmpd="sng">
            <a:solidFill>
              <a:srgbClr val="5D487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1" name="Google Shape;461;p24"/>
          <p:cNvSpPr/>
          <p:nvPr/>
        </p:nvSpPr>
        <p:spPr>
          <a:xfrm rot="3226698">
            <a:off x="6116810" y="4898741"/>
            <a:ext cx="919203" cy="220324"/>
          </a:xfrm>
          <a:prstGeom prst="leftRightArrow">
            <a:avLst>
              <a:gd name="adj1" fmla="val 50000"/>
              <a:gd name="adj2" fmla="val 50000"/>
            </a:avLst>
          </a:prstGeom>
          <a:solidFill>
            <a:schemeClr val="accent2"/>
          </a:solidFill>
          <a:ln w="25400" cap="flat" cmpd="sng">
            <a:solidFill>
              <a:srgbClr val="8C3A3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2" name="Google Shape;462;p24"/>
          <p:cNvSpPr/>
          <p:nvPr/>
        </p:nvSpPr>
        <p:spPr>
          <a:xfrm rot="3431266">
            <a:off x="5449865" y="2885643"/>
            <a:ext cx="718464" cy="468898"/>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fr-FR" sz="1600" b="0" i="0" u="none" strike="noStrike" cap="none" dirty="0">
                <a:solidFill>
                  <a:srgbClr val="0070C0"/>
                </a:solidFill>
                <a:latin typeface="Arial Narrow" panose="020B0606020202030204" pitchFamily="34" charset="0"/>
                <a:ea typeface="Calibri"/>
                <a:cs typeface="Calibri" panose="020F0502020204030204" pitchFamily="34" charset="0"/>
                <a:sym typeface="Calibri"/>
              </a:rPr>
              <a:t>Sous-traité</a:t>
            </a:r>
            <a:endParaRPr sz="1600" b="0" i="0" u="none" strike="noStrike" cap="none" dirty="0">
              <a:solidFill>
                <a:srgbClr val="0070C0"/>
              </a:solidFill>
              <a:latin typeface="Arial Narrow" panose="020B0606020202030204" pitchFamily="34" charset="0"/>
              <a:ea typeface="Calibri"/>
              <a:cs typeface="Calibri" panose="020F0502020204030204" pitchFamily="34" charset="0"/>
              <a:sym typeface="Calibri"/>
            </a:endParaRPr>
          </a:p>
        </p:txBody>
      </p:sp>
      <p:sp>
        <p:nvSpPr>
          <p:cNvPr id="463" name="Google Shape;463;p24"/>
          <p:cNvSpPr/>
          <p:nvPr/>
        </p:nvSpPr>
        <p:spPr>
          <a:xfrm rot="3431266">
            <a:off x="6577634" y="4565136"/>
            <a:ext cx="718464" cy="468898"/>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fr-FR" sz="1600" b="0" i="0" u="none" strike="noStrike" cap="none" dirty="0">
                <a:solidFill>
                  <a:srgbClr val="0070C0"/>
                </a:solidFill>
                <a:latin typeface="Arial Narrow" panose="020B0606020202030204" pitchFamily="34" charset="0"/>
                <a:ea typeface="Calibri"/>
                <a:cs typeface="Calibri" panose="020F0502020204030204" pitchFamily="34" charset="0"/>
                <a:sym typeface="Calibri"/>
              </a:rPr>
              <a:t>Sous-traité</a:t>
            </a:r>
            <a:endParaRPr sz="1600" b="0" i="0" u="none" strike="noStrike" cap="none" dirty="0">
              <a:solidFill>
                <a:srgbClr val="0070C0"/>
              </a:solidFill>
              <a:latin typeface="Arial Narrow" panose="020B0606020202030204" pitchFamily="34" charset="0"/>
              <a:ea typeface="Calibri"/>
              <a:cs typeface="Calibri" panose="020F0502020204030204" pitchFamily="34" charset="0"/>
              <a:sym typeface="Calibri"/>
            </a:endParaRPr>
          </a:p>
        </p:txBody>
      </p:sp>
      <p:sp>
        <p:nvSpPr>
          <p:cNvPr id="464" name="Google Shape;464;p24"/>
          <p:cNvSpPr/>
          <p:nvPr/>
        </p:nvSpPr>
        <p:spPr>
          <a:xfrm>
            <a:off x="6793582" y="2268322"/>
            <a:ext cx="2365856" cy="1252897"/>
          </a:xfrm>
          <a:prstGeom prst="roundRect">
            <a:avLst>
              <a:gd name="adj" fmla="val 16667"/>
            </a:avLst>
          </a:prstGeom>
          <a:solidFill>
            <a:schemeClr val="lt1"/>
          </a:solidFill>
          <a:ln w="25400"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fr-FR" sz="1600" b="1" i="0" u="none" strike="noStrike" cap="none" dirty="0">
                <a:solidFill>
                  <a:srgbClr val="0070C0"/>
                </a:solidFill>
                <a:latin typeface="Arial Narrow" panose="020B0606020202030204" pitchFamily="34" charset="0"/>
                <a:ea typeface="Calibri"/>
                <a:cs typeface="Calibri"/>
                <a:sym typeface="Calibri"/>
              </a:rPr>
              <a:t>L75</a:t>
            </a:r>
            <a:r>
              <a:rPr lang="fr-FR" sz="1600" b="0" i="0" u="none" strike="noStrike" cap="none" dirty="0">
                <a:solidFill>
                  <a:srgbClr val="0070C0"/>
                </a:solidFill>
                <a:latin typeface="Arial Narrow" panose="020B0606020202030204" pitchFamily="34" charset="0"/>
                <a:ea typeface="Calibri"/>
                <a:cs typeface="Calibri"/>
                <a:sym typeface="Calibri"/>
              </a:rPr>
              <a:t> = loi de </a:t>
            </a:r>
            <a:r>
              <a:rPr lang="fr-FR" sz="1600" b="0" i="0" u="none" strike="noStrike" cap="none" dirty="0" smtClean="0">
                <a:solidFill>
                  <a:srgbClr val="0070C0"/>
                </a:solidFill>
                <a:latin typeface="Arial Narrow" panose="020B0606020202030204" pitchFamily="34" charset="0"/>
                <a:ea typeface="Calibri"/>
                <a:cs typeface="Calibri"/>
                <a:sym typeface="Calibri"/>
              </a:rPr>
              <a:t>1975 sur </a:t>
            </a:r>
            <a:r>
              <a:rPr lang="fr-FR" sz="1600" b="0" i="0" u="none" strike="noStrike" cap="none" dirty="0">
                <a:solidFill>
                  <a:srgbClr val="0070C0"/>
                </a:solidFill>
                <a:latin typeface="Arial Narrow" panose="020B0606020202030204" pitchFamily="34" charset="0"/>
                <a:ea typeface="Calibri"/>
                <a:cs typeface="Calibri"/>
                <a:sym typeface="Calibri"/>
              </a:rPr>
              <a:t>la </a:t>
            </a:r>
            <a:r>
              <a:rPr lang="fr-FR" sz="1600" b="0" i="0" u="none" strike="noStrike" cap="none" dirty="0">
                <a:solidFill>
                  <a:srgbClr val="0070C0"/>
                </a:solidFill>
                <a:latin typeface="Arial Narrow" panose="020B0606020202030204" pitchFamily="34" charset="0"/>
                <a:ea typeface="Calibri"/>
                <a:cs typeface="Calibri" panose="020F0502020204030204" pitchFamily="34" charset="0"/>
                <a:sym typeface="Calibri"/>
              </a:rPr>
              <a:t>sous-traitance, applicable en NC dans sa version de 1994.</a:t>
            </a:r>
            <a:endParaRPr sz="1400" b="0" i="0" u="none" strike="noStrike" cap="none" dirty="0">
              <a:solidFill>
                <a:srgbClr val="0070C0"/>
              </a:solidFill>
              <a:latin typeface="Arial Narrow" panose="020B0606020202030204" pitchFamily="34" charset="0"/>
              <a:cs typeface="Calibri" panose="020F0502020204030204" pitchFamily="34" charset="0"/>
              <a:sym typeface="Arial"/>
            </a:endParaRPr>
          </a:p>
        </p:txBody>
      </p:sp>
      <p:sp>
        <p:nvSpPr>
          <p:cNvPr id="465" name="Google Shape;465;p24"/>
          <p:cNvSpPr/>
          <p:nvPr/>
        </p:nvSpPr>
        <p:spPr>
          <a:xfrm>
            <a:off x="1953805" y="2993483"/>
            <a:ext cx="2846231" cy="1197735"/>
          </a:xfrm>
          <a:custGeom>
            <a:avLst/>
            <a:gdLst/>
            <a:ahLst/>
            <a:cxnLst/>
            <a:rect l="l" t="t" r="r" b="b"/>
            <a:pathLst>
              <a:path w="2846231" h="1197735" extrusionOk="0">
                <a:moveTo>
                  <a:pt x="0" y="0"/>
                </a:moveTo>
                <a:cubicBezTo>
                  <a:pt x="166352" y="237185"/>
                  <a:pt x="332705" y="474371"/>
                  <a:pt x="540913" y="643943"/>
                </a:cubicBezTo>
                <a:cubicBezTo>
                  <a:pt x="749122" y="813515"/>
                  <a:pt x="1021724" y="931572"/>
                  <a:pt x="1249251" y="1017431"/>
                </a:cubicBezTo>
                <a:cubicBezTo>
                  <a:pt x="1476778" y="1103290"/>
                  <a:pt x="1639911" y="1129047"/>
                  <a:pt x="1906074" y="1159098"/>
                </a:cubicBezTo>
                <a:cubicBezTo>
                  <a:pt x="2172237" y="1189149"/>
                  <a:pt x="2846231" y="1197735"/>
                  <a:pt x="2846231" y="1197735"/>
                </a:cubicBezTo>
                <a:lnTo>
                  <a:pt x="2846231" y="1197735"/>
                </a:lnTo>
              </a:path>
            </a:pathLst>
          </a:custGeom>
          <a:noFill/>
          <a:ln w="25400"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6" name="Google Shape;466;p24"/>
          <p:cNvSpPr/>
          <p:nvPr/>
        </p:nvSpPr>
        <p:spPr>
          <a:xfrm rot="1063877">
            <a:off x="2408443" y="3602983"/>
            <a:ext cx="1936955" cy="327070"/>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fr-FR" sz="1700" i="0" u="none" strike="noStrike" cap="none" dirty="0">
                <a:solidFill>
                  <a:srgbClr val="0070C0"/>
                </a:solidFill>
                <a:latin typeface="Arial Narrow" panose="020B0606020202030204" pitchFamily="34" charset="0"/>
                <a:ea typeface="Calibri"/>
                <a:cs typeface="Calibri" panose="020F0502020204030204" pitchFamily="34" charset="0"/>
                <a:sym typeface="Calibri"/>
              </a:rPr>
              <a:t>Paiement direct</a:t>
            </a:r>
            <a:endParaRPr sz="1700" i="0" u="none" strike="noStrike" cap="none" dirty="0">
              <a:solidFill>
                <a:srgbClr val="0070C0"/>
              </a:solidFill>
              <a:latin typeface="Arial Narrow" panose="020B0606020202030204" pitchFamily="34" charset="0"/>
              <a:ea typeface="Calibri"/>
              <a:cs typeface="Calibri" panose="020F0502020204030204" pitchFamily="34" charset="0"/>
              <a:sym typeface="Calibri"/>
            </a:endParaRPr>
          </a:p>
        </p:txBody>
      </p:sp>
      <p:sp>
        <p:nvSpPr>
          <p:cNvPr id="467" name="Google Shape;467;p24"/>
          <p:cNvSpPr/>
          <p:nvPr/>
        </p:nvSpPr>
        <p:spPr>
          <a:xfrm>
            <a:off x="2232938" y="4127982"/>
            <a:ext cx="3407785" cy="861247"/>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dirty="0">
                <a:solidFill>
                  <a:srgbClr val="0070C0"/>
                </a:solidFill>
                <a:latin typeface="Arial Narrow" panose="020B0606020202030204" pitchFamily="34" charset="0"/>
                <a:ea typeface="Calibri"/>
                <a:cs typeface="Calibri"/>
                <a:sym typeface="Calibri"/>
              </a:rPr>
              <a:t>L75 : obligatoire si &gt; 600 euro</a:t>
            </a:r>
            <a:endParaRPr sz="1400" b="0" i="0" u="none" strike="noStrike" cap="none" dirty="0">
              <a:solidFill>
                <a:srgbClr val="0070C0"/>
              </a:solidFill>
              <a:latin typeface="Arial Narrow" panose="020B060602020203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dirty="0">
                <a:solidFill>
                  <a:srgbClr val="0070C0"/>
                </a:solidFill>
                <a:latin typeface="Arial Narrow" panose="020B0606020202030204" pitchFamily="34" charset="0"/>
                <a:ea typeface="Calibri"/>
                <a:cs typeface="Calibri"/>
                <a:sym typeface="Calibri"/>
              </a:rPr>
              <a:t>D136 : obligatoire si &gt; 500 000 F TTC</a:t>
            </a:r>
            <a:endParaRPr sz="1400" b="0" i="0" u="none" strike="noStrike" cap="none" dirty="0">
              <a:solidFill>
                <a:srgbClr val="0070C0"/>
              </a:solidFill>
              <a:latin typeface="Arial Narrow" panose="020B060602020203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dirty="0">
                <a:solidFill>
                  <a:srgbClr val="0070C0"/>
                </a:solidFill>
                <a:latin typeface="Arial Narrow" panose="020B0606020202030204" pitchFamily="34" charset="0"/>
                <a:ea typeface="Calibri"/>
                <a:cs typeface="Calibri"/>
                <a:sym typeface="Calibri"/>
              </a:rPr>
              <a:t>D424 : obligatoire si &gt; 500 000 F HT</a:t>
            </a:r>
            <a:endParaRPr sz="1400" b="0" i="0" u="none" strike="noStrike" cap="none" dirty="0">
              <a:solidFill>
                <a:srgbClr val="0070C0"/>
              </a:solidFill>
              <a:latin typeface="Arial Narrow" panose="020B060602020203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dirty="0">
                <a:solidFill>
                  <a:srgbClr val="0070C0"/>
                </a:solidFill>
                <a:latin typeface="Arial Narrow" panose="020B0606020202030204" pitchFamily="34" charset="0"/>
                <a:ea typeface="Calibri"/>
                <a:cs typeface="Calibri"/>
                <a:sym typeface="Calibri"/>
              </a:rPr>
              <a:t>D424 : possible si &lt; 500 000 F si accord AP, T, ST1</a:t>
            </a:r>
            <a:endParaRPr sz="1200" b="0" i="0" u="none" strike="noStrike" cap="none" dirty="0">
              <a:solidFill>
                <a:srgbClr val="0070C0"/>
              </a:solidFill>
              <a:latin typeface="Arial Narrow" panose="020B0606020202030204" pitchFamily="34" charset="0"/>
              <a:ea typeface="Calibri"/>
              <a:cs typeface="Calibri"/>
              <a:sym typeface="Calibri"/>
            </a:endParaRPr>
          </a:p>
        </p:txBody>
      </p:sp>
      <p:sp>
        <p:nvSpPr>
          <p:cNvPr id="468" name="Google Shape;468;p24"/>
          <p:cNvSpPr/>
          <p:nvPr/>
        </p:nvSpPr>
        <p:spPr>
          <a:xfrm>
            <a:off x="7227936" y="4180104"/>
            <a:ext cx="1945047" cy="1183617"/>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1" i="0" u="none" strike="noStrike" cap="none" dirty="0">
                <a:solidFill>
                  <a:srgbClr val="0070C0"/>
                </a:solidFill>
                <a:latin typeface="Arial Narrow" panose="020B0606020202030204" pitchFamily="34" charset="0"/>
                <a:ea typeface="Calibri"/>
                <a:cs typeface="Calibri"/>
                <a:sym typeface="Calibri"/>
              </a:rPr>
              <a:t>L75</a:t>
            </a:r>
            <a:r>
              <a:rPr lang="fr-FR" sz="1200" b="0" i="0" u="none" strike="noStrike" cap="none" dirty="0">
                <a:solidFill>
                  <a:srgbClr val="0070C0"/>
                </a:solidFill>
                <a:latin typeface="Arial Narrow" panose="020B0606020202030204" pitchFamily="34" charset="0"/>
                <a:ea typeface="Calibri"/>
                <a:cs typeface="Calibri"/>
                <a:sym typeface="Calibri"/>
              </a:rPr>
              <a:t> :</a:t>
            </a:r>
            <a:endParaRPr sz="1400" b="0" i="0" u="none" strike="noStrike" cap="none" dirty="0">
              <a:solidFill>
                <a:srgbClr val="0070C0"/>
              </a:solidFill>
              <a:latin typeface="Arial Narrow" panose="020B0606020202030204" pitchFamily="34" charset="0"/>
              <a:sym typeface="Arial"/>
            </a:endParaRPr>
          </a:p>
          <a:p>
            <a:pPr marL="171450" marR="0" lvl="0" indent="-171450" algn="l" rtl="0">
              <a:lnSpc>
                <a:spcPct val="100000"/>
              </a:lnSpc>
              <a:spcBef>
                <a:spcPts val="0"/>
              </a:spcBef>
              <a:spcAft>
                <a:spcPts val="0"/>
              </a:spcAft>
              <a:buClr>
                <a:schemeClr val="dk1"/>
              </a:buClr>
              <a:buSzPts val="1200"/>
              <a:buFont typeface="Calibri"/>
              <a:buChar char="-"/>
            </a:pPr>
            <a:r>
              <a:rPr lang="fr-FR" sz="1200" b="0" i="0" u="none" strike="noStrike" cap="none" dirty="0">
                <a:solidFill>
                  <a:srgbClr val="0070C0"/>
                </a:solidFill>
                <a:latin typeface="Arial Narrow" panose="020B0606020202030204" pitchFamily="34" charset="0"/>
                <a:ea typeface="Calibri"/>
                <a:cs typeface="Calibri"/>
                <a:sym typeface="Calibri"/>
              </a:rPr>
              <a:t>Caution de ST1 à ST2</a:t>
            </a:r>
            <a:endParaRPr sz="1400" b="0" i="0" u="none" strike="noStrike" cap="none" dirty="0">
              <a:solidFill>
                <a:srgbClr val="0070C0"/>
              </a:solidFill>
              <a:latin typeface="Arial Narrow" panose="020B0606020202030204" pitchFamily="34" charset="0"/>
              <a:sym typeface="Arial"/>
            </a:endParaRPr>
          </a:p>
          <a:p>
            <a:pPr marL="171450" marR="0" lvl="0" indent="-171450" algn="l" rtl="0">
              <a:lnSpc>
                <a:spcPct val="100000"/>
              </a:lnSpc>
              <a:spcBef>
                <a:spcPts val="0"/>
              </a:spcBef>
              <a:spcAft>
                <a:spcPts val="0"/>
              </a:spcAft>
              <a:buClr>
                <a:schemeClr val="dk1"/>
              </a:buClr>
              <a:buSzPts val="1200"/>
              <a:buFont typeface="Calibri"/>
              <a:buChar char="-"/>
            </a:pPr>
            <a:r>
              <a:rPr lang="fr-FR" sz="1200" b="0" i="0" u="none" strike="noStrike" cap="none" dirty="0">
                <a:solidFill>
                  <a:srgbClr val="0070C0"/>
                </a:solidFill>
                <a:latin typeface="Arial Narrow" panose="020B0606020202030204" pitchFamily="34" charset="0"/>
                <a:ea typeface="Calibri"/>
                <a:cs typeface="Calibri"/>
                <a:sym typeface="Calibri"/>
              </a:rPr>
              <a:t>Ou délégation de paiement ST1 à AP = paiement direct de  AP vers ST2</a:t>
            </a:r>
            <a:endParaRPr sz="1200" b="0" i="0" u="none" strike="noStrike" cap="none" dirty="0">
              <a:solidFill>
                <a:srgbClr val="0070C0"/>
              </a:solidFill>
              <a:latin typeface="Arial Narrow" panose="020B0606020202030204" pitchFamily="34" charset="0"/>
              <a:ea typeface="Calibri"/>
              <a:cs typeface="Calibri"/>
              <a:sym typeface="Calibri"/>
            </a:endParaRPr>
          </a:p>
        </p:txBody>
      </p:sp>
      <p:sp>
        <p:nvSpPr>
          <p:cNvPr id="469" name="Google Shape;469;p24"/>
          <p:cNvSpPr/>
          <p:nvPr/>
        </p:nvSpPr>
        <p:spPr>
          <a:xfrm>
            <a:off x="1262770" y="3032119"/>
            <a:ext cx="4696365" cy="3637241"/>
          </a:xfrm>
          <a:custGeom>
            <a:avLst/>
            <a:gdLst/>
            <a:ahLst/>
            <a:cxnLst/>
            <a:rect l="l" t="t" r="r" b="b"/>
            <a:pathLst>
              <a:path w="4696365" h="3637241" extrusionOk="0">
                <a:moveTo>
                  <a:pt x="47092" y="0"/>
                </a:moveTo>
                <a:cubicBezTo>
                  <a:pt x="6309" y="488324"/>
                  <a:pt x="-34474" y="976648"/>
                  <a:pt x="47092" y="1416676"/>
                </a:cubicBezTo>
                <a:cubicBezTo>
                  <a:pt x="128658" y="1856704"/>
                  <a:pt x="311109" y="2316051"/>
                  <a:pt x="536489" y="2640169"/>
                </a:cubicBezTo>
                <a:cubicBezTo>
                  <a:pt x="761869" y="2964287"/>
                  <a:pt x="1053790" y="3196107"/>
                  <a:pt x="1399373" y="3361386"/>
                </a:cubicBezTo>
                <a:cubicBezTo>
                  <a:pt x="1744956" y="3526665"/>
                  <a:pt x="2212888" y="3608232"/>
                  <a:pt x="2609987" y="3631843"/>
                </a:cubicBezTo>
                <a:cubicBezTo>
                  <a:pt x="3007086" y="3655454"/>
                  <a:pt x="3434235" y="3599646"/>
                  <a:pt x="3781965" y="3503054"/>
                </a:cubicBezTo>
                <a:cubicBezTo>
                  <a:pt x="4129695" y="3406462"/>
                  <a:pt x="4413030" y="3229377"/>
                  <a:pt x="4696365" y="3052293"/>
                </a:cubicBezTo>
              </a:path>
            </a:pathLst>
          </a:custGeom>
          <a:noFill/>
          <a:ln w="25400"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0" name="Google Shape;470;p24"/>
          <p:cNvSpPr/>
          <p:nvPr/>
        </p:nvSpPr>
        <p:spPr>
          <a:xfrm>
            <a:off x="2339753" y="5471219"/>
            <a:ext cx="3605010" cy="861247"/>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dirty="0">
                <a:solidFill>
                  <a:srgbClr val="0070C0"/>
                </a:solidFill>
                <a:latin typeface="Arial Narrow" panose="020B0606020202030204" pitchFamily="34" charset="0"/>
                <a:ea typeface="Calibri"/>
                <a:cs typeface="Calibri"/>
                <a:sym typeface="Calibri"/>
              </a:rPr>
              <a:t>L75 : si délégation de paiement</a:t>
            </a:r>
            <a:endParaRPr sz="1400" b="0" i="0" u="none" strike="noStrike" cap="none" dirty="0">
              <a:solidFill>
                <a:srgbClr val="0070C0"/>
              </a:solidFill>
              <a:latin typeface="Arial Narrow" panose="020B060602020203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dirty="0">
                <a:solidFill>
                  <a:srgbClr val="0070C0"/>
                </a:solidFill>
                <a:latin typeface="Arial Narrow" panose="020B0606020202030204" pitchFamily="34" charset="0"/>
                <a:ea typeface="Calibri"/>
                <a:cs typeface="Calibri"/>
                <a:sym typeface="Calibri"/>
              </a:rPr>
              <a:t>D136 : non prévu</a:t>
            </a:r>
            <a:endParaRPr sz="1400" b="0" i="0" u="none" strike="noStrike" cap="none" dirty="0">
              <a:solidFill>
                <a:srgbClr val="0070C0"/>
              </a:solidFill>
              <a:latin typeface="Arial Narrow" panose="020B060602020203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dirty="0">
                <a:solidFill>
                  <a:srgbClr val="0070C0"/>
                </a:solidFill>
                <a:latin typeface="Arial Narrow" panose="020B0606020202030204" pitchFamily="34" charset="0"/>
                <a:ea typeface="Calibri"/>
                <a:cs typeface="Calibri"/>
                <a:sym typeface="Calibri"/>
              </a:rPr>
              <a:t>D424 : obligatoire si &gt; 500 000 F HT</a:t>
            </a:r>
            <a:endParaRPr sz="1400" b="0" i="0" u="none" strike="noStrike" cap="none" dirty="0">
              <a:solidFill>
                <a:srgbClr val="0070C0"/>
              </a:solidFill>
              <a:latin typeface="Arial Narrow" panose="020B060602020203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fr-FR" sz="1200" b="0" i="0" u="none" strike="noStrike" cap="none" dirty="0">
                <a:solidFill>
                  <a:srgbClr val="0070C0"/>
                </a:solidFill>
                <a:latin typeface="Arial Narrow" panose="020B0606020202030204" pitchFamily="34" charset="0"/>
                <a:ea typeface="Calibri"/>
                <a:cs typeface="Calibri"/>
                <a:sym typeface="Calibri"/>
              </a:rPr>
              <a:t>D424 : possible si &lt; 500 000 F si accord AP, ST1, ST2</a:t>
            </a:r>
            <a:endParaRPr sz="1200" b="0" i="0" u="none" strike="noStrike" cap="none" dirty="0">
              <a:solidFill>
                <a:srgbClr val="0070C0"/>
              </a:solidFill>
              <a:latin typeface="Arial Narrow" panose="020B0606020202030204" pitchFamily="34" charset="0"/>
              <a:ea typeface="Calibri"/>
              <a:cs typeface="Calibri"/>
              <a:sym typeface="Calibri"/>
            </a:endParaRPr>
          </a:p>
        </p:txBody>
      </p:sp>
      <p:sp>
        <p:nvSpPr>
          <p:cNvPr id="471" name="Google Shape;471;p24"/>
          <p:cNvSpPr/>
          <p:nvPr/>
        </p:nvSpPr>
        <p:spPr>
          <a:xfrm rot="3924810">
            <a:off x="839794" y="4953951"/>
            <a:ext cx="1936955" cy="327070"/>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fr-FR" sz="1700" b="0" i="0" u="none" strike="noStrike" cap="none" dirty="0">
                <a:solidFill>
                  <a:srgbClr val="0070C0"/>
                </a:solidFill>
                <a:latin typeface="Arial Narrow" panose="020B0606020202030204" pitchFamily="34" charset="0"/>
                <a:ea typeface="Calibri"/>
                <a:cs typeface="Calibri" panose="020F0502020204030204" pitchFamily="34" charset="0"/>
                <a:sym typeface="Calibri"/>
              </a:rPr>
              <a:t>Paiement direct</a:t>
            </a:r>
            <a:endParaRPr sz="1700" b="0" i="0" u="none" strike="noStrike" cap="none" dirty="0">
              <a:solidFill>
                <a:srgbClr val="0070C0"/>
              </a:solidFill>
              <a:latin typeface="Arial Narrow" panose="020B0606020202030204" pitchFamily="34" charset="0"/>
              <a:ea typeface="Calibri"/>
              <a:cs typeface="Calibri" panose="020F0502020204030204" pitchFamily="34" charset="0"/>
              <a:sym typeface="Calibri"/>
            </a:endParaRPr>
          </a:p>
        </p:txBody>
      </p:sp>
      <p:sp>
        <p:nvSpPr>
          <p:cNvPr id="472" name="Google Shape;472;p24"/>
          <p:cNvSpPr txBox="1">
            <a:spLocks noGrp="1"/>
          </p:cNvSpPr>
          <p:nvPr>
            <p:ph type="body" idx="1"/>
          </p:nvPr>
        </p:nvSpPr>
        <p:spPr>
          <a:xfrm>
            <a:off x="1769927" y="1196752"/>
            <a:ext cx="7114256" cy="64458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000"/>
              <a:buNone/>
            </a:pPr>
            <a:r>
              <a:rPr lang="fr-FR" sz="1700" i="1" dirty="0">
                <a:solidFill>
                  <a:srgbClr val="0070C0"/>
                </a:solidFill>
                <a:latin typeface="Arial Narrow" panose="020B0606020202030204" pitchFamily="34" charset="0"/>
                <a:cs typeface="Calibri" panose="020F0502020204030204" pitchFamily="34" charset="0"/>
              </a:rPr>
              <a:t>Etat actuel : coexistence de règles issues de la loi nationale de 1975 et de la réglementation locale des marchés publics</a:t>
            </a:r>
            <a:endParaRPr sz="1700" dirty="0">
              <a:solidFill>
                <a:srgbClr val="0070C0"/>
              </a:solidFill>
              <a:latin typeface="Arial Narrow" panose="020B0606020202030204" pitchFamily="34" charset="0"/>
              <a:cs typeface="Calibri" panose="020F0502020204030204" pitchFamily="34" charset="0"/>
            </a:endParaRPr>
          </a:p>
          <a:p>
            <a:pPr marL="342900" lvl="0" indent="-215900" algn="l" rtl="0">
              <a:lnSpc>
                <a:spcPct val="100000"/>
              </a:lnSpc>
              <a:spcBef>
                <a:spcPts val="400"/>
              </a:spcBef>
              <a:spcAft>
                <a:spcPts val="0"/>
              </a:spcAft>
              <a:buClr>
                <a:schemeClr val="dk1"/>
              </a:buClr>
              <a:buSzPts val="2000"/>
              <a:buNone/>
            </a:pPr>
            <a:endParaRPr sz="1700" dirty="0">
              <a:solidFill>
                <a:srgbClr val="0070C0"/>
              </a:solidFill>
              <a:latin typeface="Arial Narrow" panose="020B0606020202030204" pitchFamily="34" charset="0"/>
              <a:cs typeface="Calibri" panose="020F0502020204030204" pitchFamily="34" charset="0"/>
            </a:endParaRPr>
          </a:p>
          <a:p>
            <a:pPr marL="342900" lvl="0" indent="-215900" algn="l" rtl="0">
              <a:lnSpc>
                <a:spcPct val="100000"/>
              </a:lnSpc>
              <a:spcBef>
                <a:spcPts val="400"/>
              </a:spcBef>
              <a:spcAft>
                <a:spcPts val="0"/>
              </a:spcAft>
              <a:buClr>
                <a:schemeClr val="dk1"/>
              </a:buClr>
              <a:buSzPts val="2000"/>
              <a:buFont typeface="Calibri"/>
              <a:buNone/>
            </a:pPr>
            <a:endParaRPr dirty="0">
              <a:latin typeface="Arial Narrow" panose="020B0606020202030204" pitchFamily="34" charset="0"/>
            </a:endParaRPr>
          </a:p>
          <a:p>
            <a:pPr marL="342900" lvl="0" indent="-215900" algn="l" rtl="0">
              <a:lnSpc>
                <a:spcPct val="100000"/>
              </a:lnSpc>
              <a:spcBef>
                <a:spcPts val="400"/>
              </a:spcBef>
              <a:spcAft>
                <a:spcPts val="0"/>
              </a:spcAft>
              <a:buClr>
                <a:schemeClr val="dk1"/>
              </a:buClr>
              <a:buSzPts val="20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6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67">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67">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67">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67">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6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6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5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6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7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6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70">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70">
                                            <p:txEl>
                                              <p:pRg st="1" end="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70">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25"/>
          <p:cNvSpPr txBox="1">
            <a:spLocks noGrp="1"/>
          </p:cNvSpPr>
          <p:nvPr>
            <p:ph type="body" idx="1"/>
          </p:nvPr>
        </p:nvSpPr>
        <p:spPr>
          <a:xfrm>
            <a:off x="179512" y="1628800"/>
            <a:ext cx="8856984" cy="453650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None/>
            </a:pPr>
            <a:r>
              <a:rPr lang="fr-FR" sz="1700" u="sng" dirty="0">
                <a:solidFill>
                  <a:srgbClr val="0070C0"/>
                </a:solidFill>
                <a:latin typeface="Arial Narrow" panose="020B0606020202030204" pitchFamily="34" charset="0"/>
                <a:cs typeface="Calibri" panose="020F0502020204030204" pitchFamily="34" charset="0"/>
              </a:rPr>
              <a:t>Modifications du texte (article 76-1) : </a:t>
            </a:r>
            <a:r>
              <a:rPr lang="fr-FR" sz="1700" i="1" u="sng" dirty="0">
                <a:solidFill>
                  <a:srgbClr val="0070C0"/>
                </a:solidFill>
                <a:latin typeface="Arial Narrow" panose="020B0606020202030204" pitchFamily="34" charset="0"/>
                <a:cs typeface="Calibri" panose="020F0502020204030204" pitchFamily="34" charset="0"/>
              </a:rPr>
              <a:t>la D424 prend le dessus sur la loi de 1975 en ce qui concerne les modalités de paiement direct</a:t>
            </a:r>
            <a:r>
              <a:rPr lang="fr-FR" sz="1700" u="sng" dirty="0">
                <a:solidFill>
                  <a:srgbClr val="0070C0"/>
                </a:solidFill>
                <a:latin typeface="Arial Narrow" panose="020B0606020202030204" pitchFamily="34" charset="0"/>
                <a:cs typeface="Calibri" panose="020F0502020204030204" pitchFamily="34" charset="0"/>
              </a:rPr>
              <a:t>.</a:t>
            </a:r>
            <a:endParaRPr sz="1700" u="sng"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480"/>
              </a:spcBef>
              <a:spcAft>
                <a:spcPts val="0"/>
              </a:spcAft>
              <a:buClr>
                <a:schemeClr val="dk1"/>
              </a:buClr>
              <a:buSzPts val="2400"/>
              <a:buNone/>
            </a:pPr>
            <a:endParaRPr sz="1700" u="sng"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400"/>
              </a:spcBef>
              <a:spcAft>
                <a:spcPts val="0"/>
              </a:spcAft>
              <a:buClr>
                <a:schemeClr val="dk1"/>
              </a:buClr>
              <a:buSzPts val="2000"/>
              <a:buNone/>
            </a:pPr>
            <a:r>
              <a:rPr lang="fr-FR" sz="1700" b="1" dirty="0">
                <a:solidFill>
                  <a:srgbClr val="FF0000"/>
                </a:solidFill>
              </a:rPr>
              <a:t>«</a:t>
            </a:r>
            <a:r>
              <a:rPr lang="fr-FR" sz="1700" b="1" dirty="0">
                <a:latin typeface="Arial Narrow" panose="020B0606020202030204" pitchFamily="34" charset="0"/>
                <a:cs typeface="Calibri" panose="020F0502020204030204" pitchFamily="34" charset="0"/>
              </a:rPr>
              <a:t> </a:t>
            </a:r>
            <a:r>
              <a:rPr lang="fr-FR" sz="1700" dirty="0">
                <a:solidFill>
                  <a:srgbClr val="FF0000"/>
                </a:solidFill>
                <a:latin typeface="Arial Narrow" panose="020B0606020202030204" pitchFamily="34" charset="0"/>
                <a:cs typeface="Calibri" panose="020F0502020204030204" pitchFamily="34" charset="0"/>
              </a:rPr>
              <a:t>Par dérogation au titre II de la loi n° 75-1334 du 31 décembre 1975 relative à la sous-traitance</a:t>
            </a:r>
            <a:r>
              <a:rPr lang="fr-FR" sz="1700" dirty="0">
                <a:latin typeface="Arial Narrow" panose="020B0606020202030204" pitchFamily="34" charset="0"/>
                <a:cs typeface="Calibri" panose="020F0502020204030204" pitchFamily="34" charset="0"/>
              </a:rPr>
              <a:t>, </a:t>
            </a:r>
            <a:r>
              <a:rPr lang="fr-FR" sz="1700" dirty="0">
                <a:solidFill>
                  <a:srgbClr val="0070C0"/>
                </a:solidFill>
                <a:latin typeface="Arial Narrow" panose="020B0606020202030204" pitchFamily="34" charset="0"/>
                <a:cs typeface="Calibri" panose="020F0502020204030204" pitchFamily="34" charset="0"/>
              </a:rPr>
              <a:t>lorsque le montant du contrat de sous-traitance est </a:t>
            </a:r>
            <a:r>
              <a:rPr lang="fr-FR" sz="1700" dirty="0" smtClean="0">
                <a:solidFill>
                  <a:srgbClr val="0070C0"/>
                </a:solidFill>
                <a:latin typeface="Arial Narrow" panose="020B0606020202030204" pitchFamily="34" charset="0"/>
                <a:cs typeface="Calibri" panose="020F0502020204030204" pitchFamily="34" charset="0"/>
              </a:rPr>
              <a:t>supérieur </a:t>
            </a:r>
            <a:r>
              <a:rPr lang="fr-FR" sz="1700" dirty="0">
                <a:solidFill>
                  <a:srgbClr val="0070C0"/>
                </a:solidFill>
                <a:latin typeface="Arial Narrow" panose="020B0606020202030204" pitchFamily="34" charset="0"/>
                <a:cs typeface="Calibri" panose="020F0502020204030204" pitchFamily="34" charset="0"/>
              </a:rPr>
              <a:t>ou </a:t>
            </a:r>
            <a:r>
              <a:rPr lang="fr-FR" sz="1700" dirty="0" smtClean="0">
                <a:solidFill>
                  <a:srgbClr val="0070C0"/>
                </a:solidFill>
                <a:latin typeface="Arial Narrow" panose="020B0606020202030204" pitchFamily="34" charset="0"/>
                <a:cs typeface="Calibri" panose="020F0502020204030204" pitchFamily="34" charset="0"/>
              </a:rPr>
              <a:t>égal </a:t>
            </a:r>
            <a:r>
              <a:rPr lang="fr-FR" sz="1700" dirty="0">
                <a:solidFill>
                  <a:srgbClr val="0070C0"/>
                </a:solidFill>
                <a:latin typeface="Arial Narrow" panose="020B0606020202030204" pitchFamily="34" charset="0"/>
                <a:cs typeface="Calibri" panose="020F0502020204030204" pitchFamily="34" charset="0"/>
              </a:rPr>
              <a:t>à 500 000 francs CFP hors taxes, le sous-traitant, qui a </a:t>
            </a:r>
            <a:r>
              <a:rPr lang="fr-FR" sz="1700" dirty="0" smtClean="0">
                <a:solidFill>
                  <a:srgbClr val="0070C0"/>
                </a:solidFill>
                <a:latin typeface="Arial Narrow" panose="020B0606020202030204" pitchFamily="34" charset="0"/>
                <a:cs typeface="Calibri" panose="020F0502020204030204" pitchFamily="34" charset="0"/>
              </a:rPr>
              <a:t>été́ </a:t>
            </a:r>
            <a:r>
              <a:rPr lang="fr-FR" sz="1700" dirty="0">
                <a:solidFill>
                  <a:srgbClr val="0070C0"/>
                </a:solidFill>
                <a:latin typeface="Arial Narrow" panose="020B0606020202030204" pitchFamily="34" charset="0"/>
                <a:cs typeface="Calibri" panose="020F0502020204030204" pitchFamily="34" charset="0"/>
              </a:rPr>
              <a:t>accepté et dont les conditions de paiement ont </a:t>
            </a:r>
            <a:r>
              <a:rPr lang="fr-FR" sz="1700" dirty="0" smtClean="0">
                <a:solidFill>
                  <a:srgbClr val="0070C0"/>
                </a:solidFill>
                <a:latin typeface="Arial Narrow" panose="020B0606020202030204" pitchFamily="34" charset="0"/>
                <a:cs typeface="Calibri" panose="020F0502020204030204" pitchFamily="34" charset="0"/>
              </a:rPr>
              <a:t>été́ agréées </a:t>
            </a:r>
            <a:r>
              <a:rPr lang="fr-FR" sz="1700" dirty="0">
                <a:solidFill>
                  <a:srgbClr val="0070C0"/>
                </a:solidFill>
                <a:latin typeface="Arial Narrow" panose="020B0606020202030204" pitchFamily="34" charset="0"/>
                <a:cs typeface="Calibri" panose="020F0502020204030204" pitchFamily="34" charset="0"/>
              </a:rPr>
              <a:t>par l’administration contractante est payé directement pour la partie du </a:t>
            </a:r>
            <a:r>
              <a:rPr lang="fr-FR" sz="1700" dirty="0" smtClean="0">
                <a:solidFill>
                  <a:srgbClr val="0070C0"/>
                </a:solidFill>
                <a:latin typeface="Arial Narrow" panose="020B0606020202030204" pitchFamily="34" charset="0"/>
                <a:cs typeface="Calibri" panose="020F0502020204030204" pitchFamily="34" charset="0"/>
              </a:rPr>
              <a:t>contrat </a:t>
            </a:r>
            <a:r>
              <a:rPr lang="fr-FR" sz="1700" dirty="0">
                <a:solidFill>
                  <a:srgbClr val="0070C0"/>
                </a:solidFill>
                <a:latin typeface="Arial Narrow" panose="020B0606020202030204" pitchFamily="34" charset="0"/>
                <a:cs typeface="Calibri" panose="020F0502020204030204" pitchFamily="34" charset="0"/>
              </a:rPr>
              <a:t>dont il assure </a:t>
            </a:r>
            <a:r>
              <a:rPr lang="fr-FR" sz="1700" dirty="0" smtClean="0">
                <a:solidFill>
                  <a:srgbClr val="0070C0"/>
                </a:solidFill>
                <a:latin typeface="Arial Narrow" panose="020B0606020202030204" pitchFamily="34" charset="0"/>
                <a:cs typeface="Calibri" panose="020F0502020204030204" pitchFamily="34" charset="0"/>
              </a:rPr>
              <a:t>l’exécution</a:t>
            </a:r>
            <a:r>
              <a:rPr lang="fr-FR" sz="1700" dirty="0">
                <a:solidFill>
                  <a:srgbClr val="0070C0"/>
                </a:solidFill>
                <a:latin typeface="Arial Narrow" panose="020B0606020202030204" pitchFamily="34" charset="0"/>
                <a:cs typeface="Calibri" panose="020F0502020204030204" pitchFamily="34" charset="0"/>
              </a:rPr>
              <a:t>.</a:t>
            </a:r>
            <a:endParaRPr sz="1700"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cs typeface="Calibri" panose="020F0502020204030204" pitchFamily="34" charset="0"/>
              </a:rPr>
              <a:t>En </a:t>
            </a:r>
            <a:r>
              <a:rPr lang="fr-FR" sz="1700" dirty="0" smtClean="0">
                <a:solidFill>
                  <a:srgbClr val="0070C0"/>
                </a:solidFill>
                <a:latin typeface="Arial Narrow" panose="020B0606020202030204" pitchFamily="34" charset="0"/>
                <a:cs typeface="Calibri" panose="020F0502020204030204" pitchFamily="34" charset="0"/>
              </a:rPr>
              <a:t>delà̀ </a:t>
            </a:r>
            <a:r>
              <a:rPr lang="fr-FR" sz="1700" dirty="0">
                <a:solidFill>
                  <a:srgbClr val="0070C0"/>
                </a:solidFill>
                <a:latin typeface="Arial Narrow" panose="020B0606020202030204" pitchFamily="34" charset="0"/>
                <a:cs typeface="Calibri" panose="020F0502020204030204" pitchFamily="34" charset="0"/>
              </a:rPr>
              <a:t>du seuil ci-dessus, l’administration peut </a:t>
            </a:r>
            <a:r>
              <a:rPr lang="fr-FR" sz="1700" dirty="0" smtClean="0">
                <a:solidFill>
                  <a:srgbClr val="0070C0"/>
                </a:solidFill>
                <a:latin typeface="Arial Narrow" panose="020B0606020202030204" pitchFamily="34" charset="0"/>
                <a:cs typeface="Calibri" panose="020F0502020204030204" pitchFamily="34" charset="0"/>
              </a:rPr>
              <a:t>décider </a:t>
            </a:r>
            <a:r>
              <a:rPr lang="fr-FR" sz="1700" dirty="0">
                <a:solidFill>
                  <a:srgbClr val="0070C0"/>
                </a:solidFill>
                <a:latin typeface="Arial Narrow" panose="020B0606020202030204" pitchFamily="34" charset="0"/>
                <a:cs typeface="Calibri" panose="020F0502020204030204" pitchFamily="34" charset="0"/>
              </a:rPr>
              <a:t>de </a:t>
            </a:r>
            <a:r>
              <a:rPr lang="fr-FR" sz="1700" dirty="0" smtClean="0">
                <a:solidFill>
                  <a:srgbClr val="0070C0"/>
                </a:solidFill>
                <a:latin typeface="Arial Narrow" panose="020B0606020202030204" pitchFamily="34" charset="0"/>
                <a:cs typeface="Calibri" panose="020F0502020204030204" pitchFamily="34" charset="0"/>
              </a:rPr>
              <a:t>procéder </a:t>
            </a:r>
            <a:r>
              <a:rPr lang="fr-FR" sz="1700" dirty="0">
                <a:solidFill>
                  <a:srgbClr val="0070C0"/>
                </a:solidFill>
                <a:latin typeface="Arial Narrow" panose="020B0606020202030204" pitchFamily="34" charset="0"/>
                <a:cs typeface="Calibri" panose="020F0502020204030204" pitchFamily="34" charset="0"/>
              </a:rPr>
              <a:t>au paiement direct du sous-traitant, à condition que celui-ci le demande et que le titulaire l’accepte.</a:t>
            </a:r>
            <a:endParaRPr sz="1700"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400"/>
              </a:spcBef>
              <a:spcAft>
                <a:spcPts val="0"/>
              </a:spcAft>
              <a:buClr>
                <a:schemeClr val="dk1"/>
              </a:buClr>
              <a:buSzPts val="2000"/>
              <a:buNone/>
            </a:pPr>
            <a:r>
              <a:rPr lang="fr-FR" sz="1700" dirty="0">
                <a:solidFill>
                  <a:srgbClr val="0070C0"/>
                </a:solidFill>
                <a:latin typeface="Arial Narrow" panose="020B0606020202030204" pitchFamily="34" charset="0"/>
                <a:cs typeface="Calibri" panose="020F0502020204030204" pitchFamily="34" charset="0"/>
              </a:rPr>
              <a:t>L’ensemble de ces dispositions s’applique </a:t>
            </a:r>
            <a:r>
              <a:rPr lang="fr-FR" sz="1700" dirty="0" smtClean="0">
                <a:solidFill>
                  <a:srgbClr val="0070C0"/>
                </a:solidFill>
                <a:latin typeface="Arial Narrow" panose="020B0606020202030204" pitchFamily="34" charset="0"/>
                <a:cs typeface="Calibri" panose="020F0502020204030204" pitchFamily="34" charset="0"/>
              </a:rPr>
              <a:t>également </a:t>
            </a:r>
            <a:r>
              <a:rPr lang="fr-FR" sz="1700" dirty="0">
                <a:solidFill>
                  <a:srgbClr val="0070C0"/>
                </a:solidFill>
                <a:latin typeface="Arial Narrow" panose="020B0606020202030204" pitchFamily="34" charset="0"/>
                <a:cs typeface="Calibri" panose="020F0502020204030204" pitchFamily="34" charset="0"/>
              </a:rPr>
              <a:t>aux sous- traitants de second rang. »</a:t>
            </a:r>
            <a:endParaRPr sz="1700" dirty="0">
              <a:solidFill>
                <a:srgbClr val="0070C0"/>
              </a:solidFill>
              <a:latin typeface="Arial Narrow" panose="020B0606020202030204" pitchFamily="34" charset="0"/>
              <a:cs typeface="Calibri" panose="020F0502020204030204" pitchFamily="34" charset="0"/>
            </a:endParaRPr>
          </a:p>
          <a:p>
            <a:pPr marL="342900" lvl="0" indent="-190500" algn="l" rtl="0">
              <a:lnSpc>
                <a:spcPct val="100000"/>
              </a:lnSpc>
              <a:spcBef>
                <a:spcPts val="480"/>
              </a:spcBef>
              <a:spcAft>
                <a:spcPts val="0"/>
              </a:spcAft>
              <a:buClr>
                <a:schemeClr val="dk1"/>
              </a:buClr>
              <a:buSzPts val="2400"/>
              <a:buNone/>
            </a:pPr>
            <a:endParaRPr sz="2400" dirty="0">
              <a:latin typeface="Arial Narrow" panose="020B0606020202030204" pitchFamily="34" charset="0"/>
              <a:cs typeface="Calibri" panose="020F0502020204030204" pitchFamily="34" charset="0"/>
            </a:endParaRPr>
          </a:p>
        </p:txBody>
      </p:sp>
      <p:sp>
        <p:nvSpPr>
          <p:cNvPr id="479" name="Google Shape;479;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28</a:t>
            </a:fld>
            <a:endParaRPr/>
          </a:p>
        </p:txBody>
      </p:sp>
      <p:sp>
        <p:nvSpPr>
          <p:cNvPr id="480" name="Google Shape;480;p25"/>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a:t>Zoom :</a:t>
            </a:r>
            <a:r>
              <a:rPr lang="fr-FR" sz="2400" b="1" i="1"/>
              <a:t> régime juridique de la sous-traitance  (2/2)</a:t>
            </a:r>
            <a:endParaRPr sz="2400" b="1" i="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0"/>
        <p:cNvGrpSpPr/>
        <p:nvPr/>
      </p:nvGrpSpPr>
      <p:grpSpPr>
        <a:xfrm>
          <a:off x="0" y="0"/>
          <a:ext cx="0" cy="0"/>
          <a:chOff x="0" y="0"/>
          <a:chExt cx="0" cy="0"/>
        </a:xfrm>
      </p:grpSpPr>
      <p:sp>
        <p:nvSpPr>
          <p:cNvPr id="231" name="Google Shape;231;p4"/>
          <p:cNvSpPr txBox="1">
            <a:spLocks noGrp="1"/>
          </p:cNvSpPr>
          <p:nvPr>
            <p:ph type="title"/>
          </p:nvPr>
        </p:nvSpPr>
        <p:spPr>
          <a:xfrm>
            <a:off x="1763688" y="343552"/>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3600"/>
              <a:buFont typeface="Calibri"/>
              <a:buNone/>
            </a:pPr>
            <a:r>
              <a:rPr lang="fr-FR" sz="3600" b="1" i="1"/>
              <a:t>THEMATIQUES</a:t>
            </a:r>
            <a:endParaRPr sz="3600" b="1" i="1"/>
          </a:p>
        </p:txBody>
      </p:sp>
      <p:sp>
        <p:nvSpPr>
          <p:cNvPr id="232" name="Google Shape;232;p4"/>
          <p:cNvSpPr txBox="1">
            <a:spLocks noGrp="1"/>
          </p:cNvSpPr>
          <p:nvPr>
            <p:ph type="body" idx="1"/>
          </p:nvPr>
        </p:nvSpPr>
        <p:spPr>
          <a:xfrm>
            <a:off x="179512" y="1340768"/>
            <a:ext cx="8856984" cy="49101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None/>
            </a:pPr>
            <a:r>
              <a:rPr lang="fr-FR" sz="2800" b="1" dirty="0" smtClean="0">
                <a:solidFill>
                  <a:schemeClr val="tx1">
                    <a:lumMod val="50000"/>
                    <a:lumOff val="50000"/>
                  </a:schemeClr>
                </a:solidFill>
                <a:latin typeface="Arial Narrow" panose="020B0606020202030204" pitchFamily="34" charset="0"/>
              </a:rPr>
              <a:t>1. Que </a:t>
            </a:r>
            <a:r>
              <a:rPr lang="fr-FR" sz="2800" b="1" dirty="0">
                <a:solidFill>
                  <a:schemeClr val="tx1">
                    <a:lumMod val="50000"/>
                    <a:lumOff val="50000"/>
                  </a:schemeClr>
                </a:solidFill>
                <a:latin typeface="Arial Narrow" panose="020B0606020202030204" pitchFamily="34" charset="0"/>
              </a:rPr>
              <a:t>peut-on faire sous le seuil des 20 MF ?</a:t>
            </a:r>
            <a:endParaRPr dirty="0">
              <a:solidFill>
                <a:schemeClr val="tx1">
                  <a:lumMod val="50000"/>
                  <a:lumOff val="50000"/>
                </a:schemeClr>
              </a:solidFill>
              <a:latin typeface="Arial Narrow" panose="020B0606020202030204" pitchFamily="34" charset="0"/>
            </a:endParaRPr>
          </a:p>
          <a:p>
            <a:pPr marL="0" indent="0">
              <a:spcBef>
                <a:spcPts val="2400"/>
              </a:spcBef>
              <a:buSzPts val="2800"/>
              <a:buNone/>
            </a:pPr>
            <a:r>
              <a:rPr lang="fr-FR" sz="2800" b="1" dirty="0" smtClean="0">
                <a:solidFill>
                  <a:schemeClr val="tx1">
                    <a:lumMod val="50000"/>
                    <a:lumOff val="50000"/>
                  </a:schemeClr>
                </a:solidFill>
                <a:latin typeface="Arial Narrow" panose="020B0606020202030204" pitchFamily="34" charset="0"/>
              </a:rPr>
              <a:t>2</a:t>
            </a:r>
            <a:r>
              <a:rPr lang="fr-FR" sz="2800" b="1" dirty="0">
                <a:solidFill>
                  <a:schemeClr val="tx1">
                    <a:lumMod val="50000"/>
                    <a:lumOff val="50000"/>
                  </a:schemeClr>
                </a:solidFill>
                <a:latin typeface="Arial Narrow" panose="020B0606020202030204" pitchFamily="34" charset="0"/>
              </a:rPr>
              <a:t>. Définition de l’objet unique</a:t>
            </a:r>
            <a:endParaRPr lang="fr-FR" sz="2800" dirty="0">
              <a:solidFill>
                <a:schemeClr val="tx1">
                  <a:lumMod val="50000"/>
                  <a:lumOff val="50000"/>
                </a:schemeClr>
              </a:solidFill>
              <a:latin typeface="Arial Narrow" panose="020B0606020202030204" pitchFamily="34" charset="0"/>
            </a:endParaRPr>
          </a:p>
          <a:p>
            <a:pPr marL="0" lvl="0" indent="0">
              <a:spcBef>
                <a:spcPts val="2400"/>
              </a:spcBef>
              <a:buSzPts val="2800"/>
              <a:buNone/>
            </a:pPr>
            <a:r>
              <a:rPr lang="fr-FR" sz="2800" b="1" dirty="0" smtClean="0">
                <a:solidFill>
                  <a:schemeClr val="tx1">
                    <a:lumMod val="50000"/>
                    <a:lumOff val="50000"/>
                  </a:schemeClr>
                </a:solidFill>
                <a:latin typeface="Arial Narrow" panose="020B0606020202030204" pitchFamily="34" charset="0"/>
              </a:rPr>
              <a:t>3</a:t>
            </a:r>
            <a:r>
              <a:rPr lang="fr-FR" sz="2800" b="1" dirty="0">
                <a:solidFill>
                  <a:schemeClr val="tx1">
                    <a:lumMod val="50000"/>
                    <a:lumOff val="50000"/>
                  </a:schemeClr>
                </a:solidFill>
                <a:latin typeface="Arial Narrow" panose="020B0606020202030204" pitchFamily="34" charset="0"/>
              </a:rPr>
              <a:t>. Dérogations </a:t>
            </a:r>
            <a:r>
              <a:rPr lang="fr-FR" sz="2800" b="1" dirty="0" smtClean="0">
                <a:solidFill>
                  <a:schemeClr val="tx1">
                    <a:lumMod val="50000"/>
                    <a:lumOff val="50000"/>
                  </a:schemeClr>
                </a:solidFill>
                <a:latin typeface="Arial Narrow" panose="020B0606020202030204" pitchFamily="34" charset="0"/>
              </a:rPr>
              <a:t>à l’allotissement </a:t>
            </a:r>
            <a:r>
              <a:rPr lang="fr-FR" sz="2800" b="1" dirty="0">
                <a:solidFill>
                  <a:schemeClr val="tx1">
                    <a:lumMod val="50000"/>
                    <a:lumOff val="50000"/>
                  </a:schemeClr>
                </a:solidFill>
                <a:latin typeface="Arial Narrow" panose="020B0606020202030204" pitchFamily="34" charset="0"/>
              </a:rPr>
              <a:t>obligatoire</a:t>
            </a:r>
            <a:endParaRPr dirty="0">
              <a:solidFill>
                <a:schemeClr val="tx1">
                  <a:lumMod val="50000"/>
                  <a:lumOff val="50000"/>
                </a:schemeClr>
              </a:solidFill>
              <a:latin typeface="Arial Narrow" panose="020B0606020202030204" pitchFamily="34" charset="0"/>
            </a:endParaRPr>
          </a:p>
          <a:p>
            <a:pPr marL="0" lvl="0" indent="0" algn="l" rtl="0">
              <a:lnSpc>
                <a:spcPct val="100000"/>
              </a:lnSpc>
              <a:spcBef>
                <a:spcPts val="2400"/>
              </a:spcBef>
              <a:spcAft>
                <a:spcPts val="0"/>
              </a:spcAft>
              <a:buClr>
                <a:schemeClr val="dk1"/>
              </a:buClr>
              <a:buSzPts val="2800"/>
              <a:buNone/>
            </a:pPr>
            <a:r>
              <a:rPr lang="fr-FR" sz="2800" b="1" dirty="0" smtClean="0">
                <a:solidFill>
                  <a:schemeClr val="tx1">
                    <a:lumMod val="50000"/>
                    <a:lumOff val="50000"/>
                  </a:schemeClr>
                </a:solidFill>
                <a:latin typeface="Arial Narrow" panose="020B0606020202030204" pitchFamily="34" charset="0"/>
              </a:rPr>
              <a:t>4. Amélioration </a:t>
            </a:r>
            <a:r>
              <a:rPr lang="fr-FR" sz="2800" b="1" dirty="0">
                <a:solidFill>
                  <a:schemeClr val="tx1">
                    <a:lumMod val="50000"/>
                    <a:lumOff val="50000"/>
                  </a:schemeClr>
                </a:solidFill>
                <a:latin typeface="Arial Narrow" panose="020B0606020202030204" pitchFamily="34" charset="0"/>
              </a:rPr>
              <a:t>des conditions de tenue des CAO</a:t>
            </a:r>
            <a:endParaRPr sz="2800" b="1" dirty="0">
              <a:solidFill>
                <a:schemeClr val="tx1">
                  <a:lumMod val="50000"/>
                  <a:lumOff val="50000"/>
                </a:schemeClr>
              </a:solidFill>
              <a:latin typeface="Arial Narrow" panose="020B0606020202030204" pitchFamily="34" charset="0"/>
            </a:endParaRPr>
          </a:p>
          <a:p>
            <a:pPr marL="0" lvl="0" indent="0" algn="l" rtl="0">
              <a:lnSpc>
                <a:spcPct val="100000"/>
              </a:lnSpc>
              <a:spcBef>
                <a:spcPts val="2400"/>
              </a:spcBef>
              <a:spcAft>
                <a:spcPts val="0"/>
              </a:spcAft>
              <a:buClr>
                <a:schemeClr val="dk1"/>
              </a:buClr>
              <a:buSzPts val="2800"/>
              <a:buNone/>
            </a:pPr>
            <a:r>
              <a:rPr lang="fr-FR" sz="2800" b="1" dirty="0" smtClean="0">
                <a:solidFill>
                  <a:schemeClr val="tx1">
                    <a:lumMod val="50000"/>
                    <a:lumOff val="50000"/>
                  </a:schemeClr>
                </a:solidFill>
                <a:latin typeface="Arial Narrow" panose="020B0606020202030204" pitchFamily="34" charset="0"/>
              </a:rPr>
              <a:t>5. Autres </a:t>
            </a:r>
            <a:r>
              <a:rPr lang="fr-FR" sz="2800" b="1" dirty="0">
                <a:solidFill>
                  <a:schemeClr val="tx1">
                    <a:lumMod val="50000"/>
                    <a:lumOff val="50000"/>
                  </a:schemeClr>
                </a:solidFill>
                <a:latin typeface="Arial Narrow" panose="020B0606020202030204" pitchFamily="34" charset="0"/>
              </a:rPr>
              <a:t>ajustements et assouplissements du texte</a:t>
            </a:r>
            <a:endParaRPr dirty="0">
              <a:solidFill>
                <a:schemeClr val="tx1">
                  <a:lumMod val="50000"/>
                  <a:lumOff val="50000"/>
                </a:schemeClr>
              </a:solidFill>
              <a:latin typeface="Arial Narrow" panose="020B0606020202030204" pitchFamily="34" charset="0"/>
            </a:endParaRPr>
          </a:p>
          <a:p>
            <a:pPr marL="0" lvl="0" indent="0" algn="l" rtl="0">
              <a:lnSpc>
                <a:spcPct val="100000"/>
              </a:lnSpc>
              <a:spcBef>
                <a:spcPts val="2400"/>
              </a:spcBef>
              <a:spcAft>
                <a:spcPts val="0"/>
              </a:spcAft>
              <a:buClr>
                <a:schemeClr val="dk1"/>
              </a:buClr>
              <a:buSzPts val="2800"/>
              <a:buNone/>
            </a:pPr>
            <a:r>
              <a:rPr lang="fr-FR" sz="2800" b="1" dirty="0" smtClean="0">
                <a:solidFill>
                  <a:schemeClr val="tx1">
                    <a:lumMod val="50000"/>
                    <a:lumOff val="50000"/>
                  </a:schemeClr>
                </a:solidFill>
                <a:latin typeface="Arial Narrow" panose="020B0606020202030204" pitchFamily="34" charset="0"/>
              </a:rPr>
              <a:t>6. Modifications </a:t>
            </a:r>
            <a:r>
              <a:rPr lang="fr-FR" sz="2800" b="1" dirty="0">
                <a:solidFill>
                  <a:schemeClr val="tx1">
                    <a:lumMod val="50000"/>
                    <a:lumOff val="50000"/>
                  </a:schemeClr>
                </a:solidFill>
                <a:latin typeface="Arial Narrow" panose="020B0606020202030204" pitchFamily="34" charset="0"/>
              </a:rPr>
              <a:t>complémentaires demandées par les acteurs publics et privés</a:t>
            </a:r>
            <a:endParaRPr dirty="0">
              <a:solidFill>
                <a:schemeClr val="tx1">
                  <a:lumMod val="50000"/>
                  <a:lumOff val="50000"/>
                </a:schemeClr>
              </a:solidFill>
              <a:latin typeface="Arial Narrow" panose="020B0606020202030204" pitchFamily="34" charset="0"/>
            </a:endParaRPr>
          </a:p>
          <a:p>
            <a:pPr marL="457200" lvl="0" indent="-279400" algn="l" rtl="0">
              <a:lnSpc>
                <a:spcPct val="100000"/>
              </a:lnSpc>
              <a:spcBef>
                <a:spcPts val="2400"/>
              </a:spcBef>
              <a:spcAft>
                <a:spcPts val="0"/>
              </a:spcAft>
              <a:buClr>
                <a:schemeClr val="dk1"/>
              </a:buClr>
              <a:buSzPts val="2800"/>
              <a:buFont typeface="Calibri"/>
              <a:buNone/>
            </a:pPr>
            <a:endParaRPr sz="2800" b="1" dirty="0"/>
          </a:p>
          <a:p>
            <a:pPr marL="457200" lvl="0" indent="-279400" algn="l" rtl="0">
              <a:lnSpc>
                <a:spcPct val="100000"/>
              </a:lnSpc>
              <a:spcBef>
                <a:spcPts val="2400"/>
              </a:spcBef>
              <a:spcAft>
                <a:spcPts val="0"/>
              </a:spcAft>
              <a:buClr>
                <a:schemeClr val="dk1"/>
              </a:buClr>
              <a:buSzPts val="2800"/>
              <a:buFont typeface="Calibri"/>
              <a:buNone/>
            </a:pPr>
            <a:endParaRPr sz="2800" b="1" dirty="0"/>
          </a:p>
        </p:txBody>
      </p:sp>
      <p:sp>
        <p:nvSpPr>
          <p:cNvPr id="233" name="Google Shape;2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4"/>
        <p:cNvGrpSpPr/>
        <p:nvPr/>
      </p:nvGrpSpPr>
      <p:grpSpPr>
        <a:xfrm>
          <a:off x="0" y="0"/>
          <a:ext cx="0" cy="0"/>
          <a:chOff x="0" y="0"/>
          <a:chExt cx="0" cy="0"/>
        </a:xfrm>
      </p:grpSpPr>
      <p:sp>
        <p:nvSpPr>
          <p:cNvPr id="255" name="Google Shape;255;p7"/>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i="1"/>
              <a:t>1 - Que peut-on faire sous le seuil des 20 MF ?</a:t>
            </a:r>
            <a:endParaRPr sz="2400" b="1" i="1"/>
          </a:p>
        </p:txBody>
      </p:sp>
      <p:sp>
        <p:nvSpPr>
          <p:cNvPr id="256" name="Google Shape;256;p7"/>
          <p:cNvSpPr txBox="1">
            <a:spLocks noGrp="1"/>
          </p:cNvSpPr>
          <p:nvPr>
            <p:ph type="body" idx="1"/>
          </p:nvPr>
        </p:nvSpPr>
        <p:spPr>
          <a:xfrm>
            <a:off x="179512" y="1340768"/>
            <a:ext cx="8856984" cy="505412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None/>
            </a:pPr>
            <a:endParaRPr lang="fr-FR" sz="1700" u="sng" dirty="0" smtClean="0">
              <a:solidFill>
                <a:srgbClr val="0070C0"/>
              </a:solidFill>
              <a:latin typeface="Arial Narrow" panose="020B0606020202030204" pitchFamily="34" charset="0"/>
            </a:endParaRPr>
          </a:p>
          <a:p>
            <a:pPr marL="0" lvl="0" indent="0" algn="l" rtl="0">
              <a:lnSpc>
                <a:spcPct val="100000"/>
              </a:lnSpc>
              <a:spcBef>
                <a:spcPts val="0"/>
              </a:spcBef>
              <a:spcAft>
                <a:spcPts val="0"/>
              </a:spcAft>
              <a:buClr>
                <a:schemeClr val="dk1"/>
              </a:buClr>
              <a:buSzPts val="2400"/>
              <a:buNone/>
            </a:pPr>
            <a:endParaRPr lang="fr-FR" sz="1700" u="sng" dirty="0">
              <a:solidFill>
                <a:srgbClr val="0070C0"/>
              </a:solidFill>
              <a:latin typeface="Arial Narrow" panose="020B0606020202030204" pitchFamily="34" charset="0"/>
            </a:endParaRPr>
          </a:p>
          <a:p>
            <a:pPr marL="0" lvl="0" indent="0" algn="l" rtl="0">
              <a:lnSpc>
                <a:spcPct val="100000"/>
              </a:lnSpc>
              <a:spcBef>
                <a:spcPts val="0"/>
              </a:spcBef>
              <a:spcAft>
                <a:spcPts val="0"/>
              </a:spcAft>
              <a:buClr>
                <a:schemeClr val="dk1"/>
              </a:buClr>
              <a:buSzPts val="2400"/>
              <a:buNone/>
            </a:pPr>
            <a:r>
              <a:rPr lang="fr-FR" sz="1700" u="sng" dirty="0" smtClean="0">
                <a:solidFill>
                  <a:srgbClr val="0070C0"/>
                </a:solidFill>
                <a:latin typeface="Arial Narrow" panose="020B0606020202030204" pitchFamily="34" charset="0"/>
              </a:rPr>
              <a:t>Modifications de la réglementation :</a:t>
            </a:r>
            <a:endParaRPr sz="1700" u="sng" dirty="0">
              <a:solidFill>
                <a:srgbClr val="0070C0"/>
              </a:solidFill>
              <a:latin typeface="Arial Narrow" panose="020B0606020202030204" pitchFamily="34" charset="0"/>
            </a:endParaRPr>
          </a:p>
          <a:p>
            <a:pPr marL="285750" lvl="0" indent="-285750" algn="l" rtl="0">
              <a:lnSpc>
                <a:spcPct val="100000"/>
              </a:lnSpc>
              <a:spcBef>
                <a:spcPts val="1200"/>
              </a:spcBef>
              <a:spcAft>
                <a:spcPts val="0"/>
              </a:spcAft>
              <a:buClr>
                <a:srgbClr val="0070C0"/>
              </a:buClr>
              <a:buSzPts val="2400"/>
              <a:buFont typeface="Arial" panose="020B0604020202020204" pitchFamily="34" charset="0"/>
              <a:buChar char="•"/>
            </a:pPr>
            <a:r>
              <a:rPr lang="fr-FR" sz="1700" dirty="0">
                <a:solidFill>
                  <a:srgbClr val="0070C0"/>
                </a:solidFill>
                <a:latin typeface="Arial Narrow" panose="020B0606020202030204" pitchFamily="34" charset="0"/>
              </a:rPr>
              <a:t>Terme générique de « contrats » de la commande publique.</a:t>
            </a:r>
            <a:endParaRPr sz="1700" dirty="0">
              <a:solidFill>
                <a:srgbClr val="0070C0"/>
              </a:solidFill>
              <a:latin typeface="Arial Narrow" panose="020B0606020202030204" pitchFamily="34" charset="0"/>
            </a:endParaRPr>
          </a:p>
          <a:p>
            <a:pPr marL="342900" lvl="0" indent="-342900" algn="l" rtl="0">
              <a:lnSpc>
                <a:spcPct val="100000"/>
              </a:lnSpc>
              <a:spcBef>
                <a:spcPts val="1680"/>
              </a:spcBef>
              <a:spcAft>
                <a:spcPts val="0"/>
              </a:spcAft>
              <a:buClr>
                <a:srgbClr val="0070C0"/>
              </a:buClr>
              <a:buSzPts val="2400"/>
              <a:buChar char="•"/>
            </a:pPr>
            <a:r>
              <a:rPr lang="fr-FR" sz="1700" dirty="0">
                <a:solidFill>
                  <a:srgbClr val="0070C0"/>
                </a:solidFill>
                <a:latin typeface="Arial Narrow" panose="020B0606020202030204" pitchFamily="34" charset="0"/>
              </a:rPr>
              <a:t>Echelle de procédures suivant le seuil :</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Montant &lt; 3 MF </a:t>
            </a:r>
            <a:r>
              <a:rPr lang="fr-FR" sz="1700" dirty="0" smtClean="0">
                <a:solidFill>
                  <a:srgbClr val="0070C0"/>
                </a:solidFill>
                <a:latin typeface="Arial Narrow" panose="020B0606020202030204" pitchFamily="34" charset="0"/>
              </a:rPr>
              <a:t>HT: possibilité </a:t>
            </a:r>
            <a:r>
              <a:rPr lang="fr-FR" sz="1700" dirty="0">
                <a:solidFill>
                  <a:srgbClr val="0070C0"/>
                </a:solidFill>
                <a:latin typeface="Arial Narrow" panose="020B0606020202030204" pitchFamily="34" charset="0"/>
              </a:rPr>
              <a:t>d’attribuer sans mise en concurrence ni publicité mais pas d’attribution systématique au même </a:t>
            </a:r>
            <a:r>
              <a:rPr lang="fr-FR" sz="1700" dirty="0" smtClean="0">
                <a:solidFill>
                  <a:srgbClr val="0070C0"/>
                </a:solidFill>
                <a:latin typeface="Arial Narrow" panose="020B0606020202030204" pitchFamily="34" charset="0"/>
              </a:rPr>
              <a:t>opérateur économique s’il </a:t>
            </a:r>
            <a:r>
              <a:rPr lang="fr-FR" sz="1700" dirty="0">
                <a:solidFill>
                  <a:srgbClr val="0070C0"/>
                </a:solidFill>
                <a:latin typeface="Arial Narrow" panose="020B0606020202030204" pitchFamily="34" charset="0"/>
              </a:rPr>
              <a:t>en existe d’autres.</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Entre 3 et 20 </a:t>
            </a:r>
            <a:r>
              <a:rPr lang="fr-FR" sz="1700" dirty="0" smtClean="0">
                <a:solidFill>
                  <a:srgbClr val="0070C0"/>
                </a:solidFill>
                <a:latin typeface="Arial Narrow" panose="020B0606020202030204" pitchFamily="34" charset="0"/>
              </a:rPr>
              <a:t>MF HT </a:t>
            </a:r>
            <a:r>
              <a:rPr lang="fr-FR" sz="1700" dirty="0">
                <a:solidFill>
                  <a:srgbClr val="0070C0"/>
                </a:solidFill>
                <a:latin typeface="Arial Narrow" panose="020B0606020202030204" pitchFamily="34" charset="0"/>
              </a:rPr>
              <a:t>: mise en concurrence adaptée, communication des critères de jugement, traçabilité des échanges et du dépôt des offres.</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Montant &gt; 20 MF </a:t>
            </a:r>
            <a:r>
              <a:rPr lang="fr-FR" sz="1700" dirty="0" smtClean="0">
                <a:solidFill>
                  <a:srgbClr val="0070C0"/>
                </a:solidFill>
                <a:latin typeface="Arial Narrow" panose="020B0606020202030204" pitchFamily="34" charset="0"/>
              </a:rPr>
              <a:t>HT: </a:t>
            </a:r>
            <a:r>
              <a:rPr lang="fr-FR" sz="1700" dirty="0">
                <a:solidFill>
                  <a:srgbClr val="0070C0"/>
                </a:solidFill>
                <a:latin typeface="Arial Narrow" panose="020B0606020202030204" pitchFamily="34" charset="0"/>
              </a:rPr>
              <a:t>mêmes procédures qu’aujourd’hui : article 13 D424 = appel d’offres, dialogue compétitif ou gré à gré</a:t>
            </a:r>
            <a:endParaRPr sz="1700" dirty="0">
              <a:solidFill>
                <a:srgbClr val="0070C0"/>
              </a:solidFill>
              <a:latin typeface="Arial Narrow" panose="020B0606020202030204" pitchFamily="34" charset="0"/>
            </a:endParaRPr>
          </a:p>
          <a:p>
            <a:pPr marL="342900" lvl="0" indent="-342900" algn="l" rtl="0">
              <a:lnSpc>
                <a:spcPct val="100000"/>
              </a:lnSpc>
              <a:spcBef>
                <a:spcPts val="1800"/>
              </a:spcBef>
              <a:spcAft>
                <a:spcPts val="0"/>
              </a:spcAft>
              <a:buClr>
                <a:srgbClr val="0070C0"/>
              </a:buClr>
              <a:buSzPts val="2400"/>
              <a:buChar char="•"/>
            </a:pPr>
            <a:r>
              <a:rPr lang="fr-FR" sz="1700" dirty="0">
                <a:solidFill>
                  <a:srgbClr val="0070C0"/>
                </a:solidFill>
                <a:latin typeface="Arial Narrow" panose="020B0606020202030204" pitchFamily="34" charset="0"/>
              </a:rPr>
              <a:t>Le terme « marché » est réservé aux contrats passés suivant les procédures de l’article </a:t>
            </a:r>
            <a:r>
              <a:rPr lang="fr-FR" sz="1700" dirty="0" smtClean="0">
                <a:solidFill>
                  <a:srgbClr val="0070C0"/>
                </a:solidFill>
                <a:latin typeface="Arial Narrow" panose="020B0606020202030204" pitchFamily="34" charset="0"/>
              </a:rPr>
              <a:t>13 (appels d’offres, dialogue compétitif et gré à gré).</a:t>
            </a:r>
            <a:endParaRPr sz="1700" dirty="0">
              <a:solidFill>
                <a:srgbClr val="0070C0"/>
              </a:solidFill>
              <a:latin typeface="Arial Narrow" panose="020B0606020202030204" pitchFamily="34" charset="0"/>
            </a:endParaRPr>
          </a:p>
        </p:txBody>
      </p:sp>
      <p:sp>
        <p:nvSpPr>
          <p:cNvPr id="257" name="Google Shape;257;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70"/>
        <p:cNvGrpSpPr/>
        <p:nvPr/>
      </p:nvGrpSpPr>
      <p:grpSpPr>
        <a:xfrm>
          <a:off x="0" y="0"/>
          <a:ext cx="0" cy="0"/>
          <a:chOff x="0" y="0"/>
          <a:chExt cx="0" cy="0"/>
        </a:xfrm>
      </p:grpSpPr>
      <p:sp>
        <p:nvSpPr>
          <p:cNvPr id="271" name="Google Shape;271;p9"/>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i="1"/>
              <a:t>1 - Que peut-on faire sous le seuil des 20 MF ?</a:t>
            </a:r>
            <a:endParaRPr sz="2400" b="1" i="1"/>
          </a:p>
        </p:txBody>
      </p:sp>
      <p:sp>
        <p:nvSpPr>
          <p:cNvPr id="272" name="Google Shape;272;p9"/>
          <p:cNvSpPr txBox="1">
            <a:spLocks noGrp="1"/>
          </p:cNvSpPr>
          <p:nvPr>
            <p:ph type="body" idx="1"/>
          </p:nvPr>
        </p:nvSpPr>
        <p:spPr>
          <a:xfrm>
            <a:off x="0" y="1268760"/>
            <a:ext cx="9036496" cy="512613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0070C0"/>
              </a:buClr>
              <a:buSzPts val="2400"/>
              <a:buNone/>
            </a:pPr>
            <a:endParaRPr lang="fr-FR" sz="1700" u="sng" dirty="0" smtClean="0">
              <a:solidFill>
                <a:srgbClr val="0070C0"/>
              </a:solidFill>
              <a:latin typeface="Arial Narrow" panose="020B0606020202030204" pitchFamily="34" charset="0"/>
            </a:endParaRPr>
          </a:p>
          <a:p>
            <a:pPr marL="0" lvl="0" indent="0" algn="l" rtl="0">
              <a:lnSpc>
                <a:spcPct val="100000"/>
              </a:lnSpc>
              <a:spcBef>
                <a:spcPts val="0"/>
              </a:spcBef>
              <a:spcAft>
                <a:spcPts val="0"/>
              </a:spcAft>
              <a:buClr>
                <a:srgbClr val="0070C0"/>
              </a:buClr>
              <a:buSzPts val="2400"/>
              <a:buNone/>
            </a:pPr>
            <a:endParaRPr lang="fr-FR" sz="1700" u="sng" dirty="0">
              <a:solidFill>
                <a:srgbClr val="0070C0"/>
              </a:solidFill>
              <a:latin typeface="Arial Narrow" panose="020B0606020202030204" pitchFamily="34" charset="0"/>
            </a:endParaRPr>
          </a:p>
          <a:p>
            <a:pPr marL="0" lvl="0" indent="0">
              <a:spcBef>
                <a:spcPts val="0"/>
              </a:spcBef>
              <a:buClr>
                <a:srgbClr val="0070C0"/>
              </a:buClr>
              <a:buSzPts val="2400"/>
              <a:buNone/>
            </a:pPr>
            <a:r>
              <a:rPr lang="fr-FR" sz="1700" u="sng" dirty="0">
                <a:solidFill>
                  <a:srgbClr val="0070C0"/>
                </a:solidFill>
                <a:latin typeface="Arial Narrow" panose="020B0606020202030204" pitchFamily="34" charset="0"/>
              </a:rPr>
              <a:t>Modifications de la réglementation : </a:t>
            </a:r>
            <a:r>
              <a:rPr lang="fr-FR" sz="1700" dirty="0" smtClean="0">
                <a:solidFill>
                  <a:srgbClr val="0070C0"/>
                </a:solidFill>
                <a:latin typeface="Arial Narrow" panose="020B0606020202030204" pitchFamily="34" charset="0"/>
              </a:rPr>
              <a:t>il est modifiée pour distinguer si on parle de « contrat » (= tout contrat depuis le 1</a:t>
            </a:r>
            <a:r>
              <a:rPr lang="fr-FR" sz="1700" baseline="30000" dirty="0" smtClean="0">
                <a:solidFill>
                  <a:srgbClr val="0070C0"/>
                </a:solidFill>
                <a:latin typeface="Arial Narrow" panose="020B0606020202030204" pitchFamily="34" charset="0"/>
              </a:rPr>
              <a:t>er</a:t>
            </a:r>
            <a:r>
              <a:rPr lang="fr-FR" sz="1700" dirty="0" smtClean="0">
                <a:solidFill>
                  <a:srgbClr val="0070C0"/>
                </a:solidFill>
                <a:latin typeface="Arial Narrow" panose="020B0606020202030204" pitchFamily="34" charset="0"/>
              </a:rPr>
              <a:t> franc) ou de « marché ».</a:t>
            </a:r>
            <a:endParaRPr sz="1700" dirty="0" smtClean="0">
              <a:solidFill>
                <a:srgbClr val="0070C0"/>
              </a:solidFill>
              <a:latin typeface="Arial Narrow" panose="020B0606020202030204" pitchFamily="34" charset="0"/>
            </a:endParaRPr>
          </a:p>
          <a:p>
            <a:pPr marL="0" lvl="0" indent="0" algn="l" rtl="0">
              <a:lnSpc>
                <a:spcPct val="100000"/>
              </a:lnSpc>
              <a:spcBef>
                <a:spcPts val="600"/>
              </a:spcBef>
              <a:spcAft>
                <a:spcPts val="0"/>
              </a:spcAft>
              <a:buClr>
                <a:srgbClr val="0070C0"/>
              </a:buClr>
              <a:buSzPts val="2400"/>
              <a:buNone/>
            </a:pPr>
            <a:r>
              <a:rPr lang="fr-FR" sz="1700" dirty="0" smtClean="0">
                <a:solidFill>
                  <a:srgbClr val="0070C0"/>
                </a:solidFill>
                <a:latin typeface="Arial Narrow" panose="020B0606020202030204" pitchFamily="34" charset="0"/>
              </a:rPr>
              <a:t>Extension </a:t>
            </a:r>
            <a:r>
              <a:rPr lang="fr-FR" sz="1700" dirty="0">
                <a:solidFill>
                  <a:srgbClr val="0070C0"/>
                </a:solidFill>
                <a:latin typeface="Arial Narrow" panose="020B0606020202030204" pitchFamily="34" charset="0"/>
              </a:rPr>
              <a:t>des éléments suivants aux « contrats » </a:t>
            </a:r>
            <a:r>
              <a:rPr lang="fr-FR" sz="1700" dirty="0" smtClean="0">
                <a:solidFill>
                  <a:srgbClr val="0070C0"/>
                </a:solidFill>
                <a:latin typeface="Arial Narrow" panose="020B0606020202030204" pitchFamily="34" charset="0"/>
              </a:rPr>
              <a:t>≤ </a:t>
            </a:r>
            <a:r>
              <a:rPr lang="fr-FR" sz="1700" dirty="0">
                <a:solidFill>
                  <a:srgbClr val="0070C0"/>
                </a:solidFill>
                <a:latin typeface="Arial Narrow" panose="020B0606020202030204" pitchFamily="34" charset="0"/>
              </a:rPr>
              <a:t>20 MF :</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Dérogations aux règles de la délibération (article 2-1 I et II)</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Sous-traitance</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Personne responsable du « contrat »</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Nantissement, cession de créances</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Primes pour échantillons, maquettes, prototypes, plans, etc…</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Clauses financières, avances, acomptes, RG en cas de délai de garantie, etc…</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Types de contrats fractionnés (bons de commandes, cadres, mixtes, etc..)</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Recours aux CCAG et CCTG</a:t>
            </a:r>
            <a:endParaRPr sz="1700" dirty="0">
              <a:solidFill>
                <a:srgbClr val="0070C0"/>
              </a:solidFill>
              <a:latin typeface="Arial Narrow" panose="020B0606020202030204" pitchFamily="34" charset="0"/>
            </a:endParaRPr>
          </a:p>
        </p:txBody>
      </p:sp>
      <p:sp>
        <p:nvSpPr>
          <p:cNvPr id="273" name="Google Shape;273;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78"/>
        <p:cNvGrpSpPr/>
        <p:nvPr/>
      </p:nvGrpSpPr>
      <p:grpSpPr>
        <a:xfrm>
          <a:off x="0" y="0"/>
          <a:ext cx="0" cy="0"/>
          <a:chOff x="0" y="0"/>
          <a:chExt cx="0" cy="0"/>
        </a:xfrm>
      </p:grpSpPr>
      <p:sp>
        <p:nvSpPr>
          <p:cNvPr id="279" name="Google Shape;279;p10"/>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i="1"/>
              <a:t>1 - Que peut-on faire sous le seuil des 20 MF ?</a:t>
            </a:r>
            <a:endParaRPr sz="2400" b="1" i="1"/>
          </a:p>
        </p:txBody>
      </p:sp>
      <p:sp>
        <p:nvSpPr>
          <p:cNvPr id="280" name="Google Shape;280;p10"/>
          <p:cNvSpPr txBox="1">
            <a:spLocks noGrp="1"/>
          </p:cNvSpPr>
          <p:nvPr>
            <p:ph type="body" idx="1"/>
          </p:nvPr>
        </p:nvSpPr>
        <p:spPr>
          <a:xfrm>
            <a:off x="107504" y="1340768"/>
            <a:ext cx="9036496" cy="5342160"/>
          </a:xfrm>
          <a:prstGeom prst="rect">
            <a:avLst/>
          </a:prstGeom>
          <a:noFill/>
          <a:ln>
            <a:noFill/>
          </a:ln>
        </p:spPr>
        <p:txBody>
          <a:bodyPr spcFirstLastPara="1" wrap="square" lIns="91425" tIns="45700" rIns="91425" bIns="45700" anchor="t" anchorCtr="0">
            <a:noAutofit/>
          </a:bodyPr>
          <a:lstStyle/>
          <a:p>
            <a:pPr marL="0" lvl="0" indent="0">
              <a:spcBef>
                <a:spcPts val="0"/>
              </a:spcBef>
              <a:buClr>
                <a:srgbClr val="0070C0"/>
              </a:buClr>
              <a:buSzPts val="2400"/>
              <a:buNone/>
            </a:pPr>
            <a:r>
              <a:rPr lang="fr-FR" sz="1700" u="sng" dirty="0">
                <a:solidFill>
                  <a:srgbClr val="0070C0"/>
                </a:solidFill>
                <a:latin typeface="Arial Narrow" panose="020B0606020202030204" pitchFamily="34" charset="0"/>
              </a:rPr>
              <a:t>Modifications de la réglementation :</a:t>
            </a:r>
            <a:endParaRPr sz="1700" u="sng" dirty="0">
              <a:solidFill>
                <a:srgbClr val="0070C0"/>
              </a:solidFill>
              <a:latin typeface="Arial Narrow" panose="020B0606020202030204" pitchFamily="34" charset="0"/>
            </a:endParaRPr>
          </a:p>
          <a:p>
            <a:pPr marL="0" lvl="0" indent="0" algn="l" rtl="0">
              <a:lnSpc>
                <a:spcPct val="100000"/>
              </a:lnSpc>
              <a:spcBef>
                <a:spcPts val="600"/>
              </a:spcBef>
              <a:spcAft>
                <a:spcPts val="0"/>
              </a:spcAft>
              <a:buClr>
                <a:srgbClr val="0070C0"/>
              </a:buClr>
              <a:buSzPts val="2400"/>
              <a:buNone/>
            </a:pPr>
            <a:r>
              <a:rPr lang="fr-FR" sz="1700" dirty="0">
                <a:solidFill>
                  <a:srgbClr val="0070C0"/>
                </a:solidFill>
                <a:latin typeface="Arial Narrow" panose="020B0606020202030204" pitchFamily="34" charset="0"/>
              </a:rPr>
              <a:t>Eléments propres aux marchés </a:t>
            </a:r>
            <a:r>
              <a:rPr lang="fr-FR" sz="1700" u="sng" dirty="0">
                <a:solidFill>
                  <a:srgbClr val="0070C0"/>
                </a:solidFill>
                <a:latin typeface="Arial Narrow" panose="020B0606020202030204" pitchFamily="34" charset="0"/>
              </a:rPr>
              <a:t>non</a:t>
            </a:r>
            <a:r>
              <a:rPr lang="fr-FR" sz="1700" dirty="0">
                <a:solidFill>
                  <a:srgbClr val="0070C0"/>
                </a:solidFill>
                <a:latin typeface="Arial Narrow" panose="020B0606020202030204" pitchFamily="34" charset="0"/>
              </a:rPr>
              <a:t> étendus aux « contrats » &lt; 20 MF :</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Liste des mentions obligatoires (art. 6)</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Acte d’engagement (forme </a:t>
            </a:r>
            <a:r>
              <a:rPr lang="fr-FR" sz="1700" dirty="0" smtClean="0">
                <a:solidFill>
                  <a:srgbClr val="0070C0"/>
                </a:solidFill>
                <a:latin typeface="Arial Narrow" panose="020B0606020202030204" pitchFamily="34" charset="0"/>
              </a:rPr>
              <a:t>libre pour les contrats)</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Allotissement obligatoire</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Actualisation ou révision des prix obligatoires en cas de délai &gt; 6 mois</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Formalismes de procédure propres aux marchés (délais mini, CTD, CAO, etc…)</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Obligations relatives à la dématérialisation</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Rapport de présentation</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Seuils d’augmentation de 15% et 50%, passage en CAO</a:t>
            </a:r>
            <a:endParaRPr sz="1700" dirty="0">
              <a:solidFill>
                <a:srgbClr val="0070C0"/>
              </a:solidFill>
              <a:latin typeface="Arial Narrow" panose="020B0606020202030204" pitchFamily="34" charset="0"/>
            </a:endParaRPr>
          </a:p>
          <a:p>
            <a:pPr marL="623888" lvl="0" indent="-266700" algn="l" rtl="0">
              <a:lnSpc>
                <a:spcPct val="100000"/>
              </a:lnSpc>
              <a:spcBef>
                <a:spcPts val="1200"/>
              </a:spcBef>
              <a:spcAft>
                <a:spcPts val="0"/>
              </a:spcAft>
              <a:buClr>
                <a:srgbClr val="0070C0"/>
              </a:buClr>
              <a:buSzPts val="2000"/>
              <a:buFont typeface="Noto Sans Symbols"/>
              <a:buChar char="✔"/>
            </a:pPr>
            <a:r>
              <a:rPr lang="fr-FR" sz="1700" dirty="0">
                <a:solidFill>
                  <a:srgbClr val="0070C0"/>
                </a:solidFill>
                <a:latin typeface="Arial Narrow" panose="020B0606020202030204" pitchFamily="34" charset="0"/>
              </a:rPr>
              <a:t>Délai de mandatement de 30 jours et intérêts moratoires</a:t>
            </a:r>
            <a:endParaRPr sz="1700" dirty="0">
              <a:solidFill>
                <a:srgbClr val="0070C0"/>
              </a:solidFill>
              <a:latin typeface="Arial Narrow" panose="020B0606020202030204" pitchFamily="34" charset="0"/>
            </a:endParaRPr>
          </a:p>
          <a:p>
            <a:pPr marL="623888" lvl="0" indent="-139700" algn="l" rtl="0">
              <a:lnSpc>
                <a:spcPct val="100000"/>
              </a:lnSpc>
              <a:spcBef>
                <a:spcPts val="1200"/>
              </a:spcBef>
              <a:spcAft>
                <a:spcPts val="0"/>
              </a:spcAft>
              <a:buClr>
                <a:srgbClr val="0070C0"/>
              </a:buClr>
              <a:buSzPts val="2000"/>
              <a:buFont typeface="Noto Sans Symbols"/>
              <a:buNone/>
            </a:pPr>
            <a:endParaRPr sz="1700" dirty="0">
              <a:solidFill>
                <a:srgbClr val="0070C0"/>
              </a:solidFill>
              <a:latin typeface="Arial Narrow" panose="020B0606020202030204" pitchFamily="34" charset="0"/>
            </a:endParaRPr>
          </a:p>
        </p:txBody>
      </p:sp>
      <p:sp>
        <p:nvSpPr>
          <p:cNvPr id="281" name="Google Shape;28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4"/>
        <p:cNvGrpSpPr/>
        <p:nvPr/>
      </p:nvGrpSpPr>
      <p:grpSpPr>
        <a:xfrm>
          <a:off x="0" y="0"/>
          <a:ext cx="0" cy="0"/>
          <a:chOff x="0" y="0"/>
          <a:chExt cx="0" cy="0"/>
        </a:xfrm>
      </p:grpSpPr>
      <p:sp>
        <p:nvSpPr>
          <p:cNvPr id="335" name="Google Shape;335;p17"/>
          <p:cNvSpPr txBox="1">
            <a:spLocks noGrp="1"/>
          </p:cNvSpPr>
          <p:nvPr>
            <p:ph type="title"/>
          </p:nvPr>
        </p:nvSpPr>
        <p:spPr>
          <a:xfrm>
            <a:off x="1691680" y="260647"/>
            <a:ext cx="7452320" cy="93610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dirty="0" smtClean="0"/>
              <a:t>2</a:t>
            </a:r>
            <a:r>
              <a:rPr lang="fr-FR" sz="2400" b="1" i="1" dirty="0" smtClean="0"/>
              <a:t> </a:t>
            </a:r>
            <a:r>
              <a:rPr lang="fr-FR" sz="2400" b="1" i="1" dirty="0"/>
              <a:t>– Objet unique</a:t>
            </a:r>
            <a:br>
              <a:rPr lang="fr-FR" sz="2400" b="1" i="1" dirty="0"/>
            </a:br>
            <a:r>
              <a:rPr lang="fr-FR" sz="2000" b="1" i="1" dirty="0"/>
              <a:t>(périmètre des prestations à confronter aux seuils de montant)</a:t>
            </a:r>
            <a:endParaRPr sz="2400" b="1" i="1" dirty="0"/>
          </a:p>
        </p:txBody>
      </p:sp>
      <p:sp>
        <p:nvSpPr>
          <p:cNvPr id="336" name="Google Shape;336;p17"/>
          <p:cNvSpPr txBox="1">
            <a:spLocks noGrp="1"/>
          </p:cNvSpPr>
          <p:nvPr>
            <p:ph type="body" idx="1"/>
          </p:nvPr>
        </p:nvSpPr>
        <p:spPr>
          <a:xfrm>
            <a:off x="179512" y="1484784"/>
            <a:ext cx="8856984" cy="49101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None/>
            </a:pPr>
            <a:endParaRPr lang="fr-FR" sz="1700" u="sng" dirty="0" smtClean="0">
              <a:solidFill>
                <a:srgbClr val="0070C0"/>
              </a:solidFill>
              <a:latin typeface="Arial Narrow" panose="020B0606020202030204" pitchFamily="34" charset="0"/>
            </a:endParaRPr>
          </a:p>
          <a:p>
            <a:pPr marL="0" lvl="0" indent="0" algn="l" rtl="0">
              <a:lnSpc>
                <a:spcPct val="100000"/>
              </a:lnSpc>
              <a:spcBef>
                <a:spcPts val="0"/>
              </a:spcBef>
              <a:spcAft>
                <a:spcPts val="0"/>
              </a:spcAft>
              <a:buClr>
                <a:schemeClr val="dk1"/>
              </a:buClr>
              <a:buSzPts val="2400"/>
              <a:buNone/>
            </a:pPr>
            <a:r>
              <a:rPr lang="fr-FR" sz="1700" u="sng" dirty="0" smtClean="0">
                <a:solidFill>
                  <a:srgbClr val="0070C0"/>
                </a:solidFill>
                <a:latin typeface="Arial Narrow" panose="020B0606020202030204" pitchFamily="34" charset="0"/>
              </a:rPr>
              <a:t>Texte D424 avant modification </a:t>
            </a:r>
            <a:r>
              <a:rPr lang="fr-FR" sz="1700" u="sng" dirty="0">
                <a:solidFill>
                  <a:srgbClr val="0070C0"/>
                </a:solidFill>
                <a:latin typeface="Arial Narrow" panose="020B0606020202030204" pitchFamily="34" charset="0"/>
              </a:rPr>
              <a:t>:</a:t>
            </a:r>
            <a:endParaRPr sz="1700" u="sng" dirty="0">
              <a:solidFill>
                <a:srgbClr val="0070C0"/>
              </a:solidFill>
              <a:latin typeface="Arial Narrow" panose="020B0606020202030204" pitchFamily="34" charset="0"/>
            </a:endParaRPr>
          </a:p>
          <a:p>
            <a:pPr marL="0" lvl="0" indent="0" algn="l" rtl="0">
              <a:lnSpc>
                <a:spcPct val="100000"/>
              </a:lnSpc>
              <a:spcBef>
                <a:spcPts val="480"/>
              </a:spcBef>
              <a:spcAft>
                <a:spcPts val="0"/>
              </a:spcAft>
              <a:buClr>
                <a:schemeClr val="dk1"/>
              </a:buClr>
              <a:buSzPts val="2400"/>
              <a:buNone/>
            </a:pPr>
            <a:r>
              <a:rPr lang="fr-FR" sz="1700" dirty="0">
                <a:solidFill>
                  <a:srgbClr val="0070C0"/>
                </a:solidFill>
                <a:latin typeface="Arial Narrow" panose="020B0606020202030204" pitchFamily="34" charset="0"/>
              </a:rPr>
              <a:t>« </a:t>
            </a:r>
            <a:r>
              <a:rPr lang="fr-FR" sz="1700" i="1" dirty="0">
                <a:solidFill>
                  <a:srgbClr val="0070C0"/>
                </a:solidFill>
                <a:latin typeface="Arial Narrow" panose="020B0606020202030204" pitchFamily="34" charset="0"/>
              </a:rPr>
              <a:t>La notion d’objet unique doit s’entendre de prestations identiques </a:t>
            </a:r>
            <a:r>
              <a:rPr lang="fr-FR" sz="1700" i="1" dirty="0" smtClean="0">
                <a:solidFill>
                  <a:srgbClr val="0070C0"/>
                </a:solidFill>
                <a:latin typeface="Arial Narrow" panose="020B0606020202030204" pitchFamily="34" charset="0"/>
              </a:rPr>
              <a:t>à̀ </a:t>
            </a:r>
            <a:r>
              <a:rPr lang="fr-FR" sz="1700" i="1" dirty="0">
                <a:solidFill>
                  <a:srgbClr val="0070C0"/>
                </a:solidFill>
                <a:latin typeface="Arial Narrow" panose="020B0606020202030204" pitchFamily="34" charset="0"/>
              </a:rPr>
              <a:t>l’exclusion de prestations similaires. Ne peuvent </a:t>
            </a:r>
            <a:r>
              <a:rPr lang="fr-FR" sz="1700" i="1" dirty="0" smtClean="0">
                <a:solidFill>
                  <a:srgbClr val="0070C0"/>
                </a:solidFill>
                <a:latin typeface="Arial Narrow" panose="020B0606020202030204" pitchFamily="34" charset="0"/>
              </a:rPr>
              <a:t>être considérées </a:t>
            </a:r>
            <a:r>
              <a:rPr lang="fr-FR" sz="1700" i="1" dirty="0">
                <a:solidFill>
                  <a:srgbClr val="0070C0"/>
                </a:solidFill>
                <a:latin typeface="Arial Narrow" panose="020B0606020202030204" pitchFamily="34" charset="0"/>
              </a:rPr>
              <a:t>comme ayant un objet unique des prestations fournies ou </a:t>
            </a:r>
            <a:r>
              <a:rPr lang="fr-FR" sz="1700" i="1" dirty="0" smtClean="0">
                <a:solidFill>
                  <a:srgbClr val="0070C0"/>
                </a:solidFill>
                <a:latin typeface="Arial Narrow" panose="020B0606020202030204" pitchFamily="34" charset="0"/>
              </a:rPr>
              <a:t>exécutées </a:t>
            </a:r>
            <a:r>
              <a:rPr lang="fr-FR" sz="1700" i="1" dirty="0">
                <a:solidFill>
                  <a:srgbClr val="0070C0"/>
                </a:solidFill>
                <a:latin typeface="Arial Narrow" panose="020B0606020202030204" pitchFamily="34" charset="0"/>
              </a:rPr>
              <a:t>pendant un exercice </a:t>
            </a:r>
            <a:r>
              <a:rPr lang="fr-FR" sz="1700" i="1" dirty="0" smtClean="0">
                <a:solidFill>
                  <a:srgbClr val="0070C0"/>
                </a:solidFill>
                <a:latin typeface="Arial Narrow" panose="020B0606020202030204" pitchFamily="34" charset="0"/>
              </a:rPr>
              <a:t>budgétaire </a:t>
            </a:r>
            <a:r>
              <a:rPr lang="fr-FR" sz="1700" i="1" dirty="0">
                <a:solidFill>
                  <a:srgbClr val="0070C0"/>
                </a:solidFill>
                <a:latin typeface="Arial Narrow" panose="020B0606020202030204" pitchFamily="34" charset="0"/>
              </a:rPr>
              <a:t>par une </a:t>
            </a:r>
            <a:r>
              <a:rPr lang="fr-FR" sz="1700" i="1" dirty="0" smtClean="0">
                <a:solidFill>
                  <a:srgbClr val="0070C0"/>
                </a:solidFill>
                <a:latin typeface="Arial Narrow" panose="020B0606020202030204" pitchFamily="34" charset="0"/>
              </a:rPr>
              <a:t>même </a:t>
            </a:r>
            <a:r>
              <a:rPr lang="fr-FR" sz="1700" i="1" dirty="0">
                <a:solidFill>
                  <a:srgbClr val="0070C0"/>
                </a:solidFill>
                <a:latin typeface="Arial Narrow" panose="020B0606020202030204" pitchFamily="34" charset="0"/>
              </a:rPr>
              <a:t>personne physique ou morale mais dont la localisation, la destination ou l’usage n’est pas identique. Ne peuvent </a:t>
            </a:r>
            <a:r>
              <a:rPr lang="fr-FR" sz="1700" i="1" dirty="0" smtClean="0">
                <a:solidFill>
                  <a:srgbClr val="0070C0"/>
                </a:solidFill>
                <a:latin typeface="Arial Narrow" panose="020B0606020202030204" pitchFamily="34" charset="0"/>
              </a:rPr>
              <a:t>être considérées </a:t>
            </a:r>
            <a:r>
              <a:rPr lang="fr-FR" sz="1700" i="1" dirty="0">
                <a:solidFill>
                  <a:srgbClr val="0070C0"/>
                </a:solidFill>
                <a:latin typeface="Arial Narrow" panose="020B0606020202030204" pitchFamily="34" charset="0"/>
              </a:rPr>
              <a:t>comme ayant un objet unique des prestations ayant des </a:t>
            </a:r>
            <a:r>
              <a:rPr lang="fr-FR" sz="1700" i="1" dirty="0" smtClean="0">
                <a:solidFill>
                  <a:srgbClr val="0070C0"/>
                </a:solidFill>
                <a:latin typeface="Arial Narrow" panose="020B0606020202030204" pitchFamily="34" charset="0"/>
              </a:rPr>
              <a:t>caractéristiques </a:t>
            </a:r>
            <a:r>
              <a:rPr lang="fr-FR" sz="1700" i="1" dirty="0">
                <a:solidFill>
                  <a:srgbClr val="0070C0"/>
                </a:solidFill>
                <a:latin typeface="Arial Narrow" panose="020B0606020202030204" pitchFamily="34" charset="0"/>
              </a:rPr>
              <a:t>physiques ou techniques </a:t>
            </a:r>
            <a:r>
              <a:rPr lang="fr-FR" sz="1700" i="1" dirty="0" smtClean="0">
                <a:solidFill>
                  <a:srgbClr val="0070C0"/>
                </a:solidFill>
                <a:latin typeface="Arial Narrow" panose="020B0606020202030204" pitchFamily="34" charset="0"/>
              </a:rPr>
              <a:t>différentes</a:t>
            </a:r>
            <a:r>
              <a:rPr lang="fr-FR" sz="1700" dirty="0" smtClean="0">
                <a:solidFill>
                  <a:srgbClr val="0070C0"/>
                </a:solidFill>
                <a:latin typeface="Arial Narrow" panose="020B0606020202030204" pitchFamily="34" charset="0"/>
              </a:rPr>
              <a:t>.</a:t>
            </a:r>
            <a:r>
              <a:rPr lang="fr-FR" sz="1700" dirty="0">
                <a:solidFill>
                  <a:srgbClr val="0070C0"/>
                </a:solidFill>
                <a:latin typeface="Arial Narrow" panose="020B0606020202030204" pitchFamily="34" charset="0"/>
              </a:rPr>
              <a:t> »</a:t>
            </a:r>
            <a:endParaRPr sz="1700" dirty="0">
              <a:solidFill>
                <a:srgbClr val="0070C0"/>
              </a:solidFill>
              <a:latin typeface="Arial Narrow" panose="020B0606020202030204" pitchFamily="34" charset="0"/>
            </a:endParaRPr>
          </a:p>
          <a:p>
            <a:pPr marL="0" lvl="0" indent="0" algn="l" rtl="0">
              <a:lnSpc>
                <a:spcPct val="100000"/>
              </a:lnSpc>
              <a:spcBef>
                <a:spcPts val="480"/>
              </a:spcBef>
              <a:spcAft>
                <a:spcPts val="0"/>
              </a:spcAft>
              <a:buClr>
                <a:schemeClr val="dk1"/>
              </a:buClr>
              <a:buSzPts val="2400"/>
              <a:buNone/>
            </a:pPr>
            <a:endParaRPr sz="1700" dirty="0">
              <a:solidFill>
                <a:srgbClr val="0070C0"/>
              </a:solidFill>
              <a:latin typeface="Arial Narrow" panose="020B0606020202030204" pitchFamily="34" charset="0"/>
            </a:endParaRPr>
          </a:p>
          <a:p>
            <a:pPr marL="0" lvl="0" indent="0">
              <a:spcBef>
                <a:spcPts val="0"/>
              </a:spcBef>
              <a:buSzPts val="2400"/>
              <a:buNone/>
            </a:pPr>
            <a:r>
              <a:rPr lang="fr-FR" sz="1700" u="sng" dirty="0">
                <a:solidFill>
                  <a:srgbClr val="0070C0"/>
                </a:solidFill>
                <a:latin typeface="Arial Narrow" panose="020B0606020202030204" pitchFamily="34" charset="0"/>
                <a:cs typeface="Calibri" panose="020F0502020204030204" pitchFamily="34" charset="0"/>
              </a:rPr>
              <a:t>Modification du texte (inspirée du CCP*) :</a:t>
            </a:r>
          </a:p>
          <a:p>
            <a:pPr marL="0" lvl="0" indent="0">
              <a:spcBef>
                <a:spcPts val="1800"/>
              </a:spcBef>
              <a:buSzPts val="2400"/>
              <a:buNone/>
            </a:pPr>
            <a:r>
              <a:rPr lang="fr-FR" sz="1700" dirty="0">
                <a:solidFill>
                  <a:srgbClr val="0070C0"/>
                </a:solidFill>
                <a:latin typeface="Arial Narrow" panose="020B0606020202030204" pitchFamily="34" charset="0"/>
                <a:cs typeface="Calibri" panose="020F0502020204030204" pitchFamily="34" charset="0"/>
              </a:rPr>
              <a:t>« Pour les </a:t>
            </a:r>
            <a:r>
              <a:rPr lang="fr-FR" sz="1700" u="sng" dirty="0">
                <a:solidFill>
                  <a:srgbClr val="0070C0"/>
                </a:solidFill>
                <a:latin typeface="Arial Narrow" panose="020B0606020202030204" pitchFamily="34" charset="0"/>
                <a:cs typeface="Calibri" panose="020F0502020204030204" pitchFamily="34" charset="0"/>
              </a:rPr>
              <a:t>contrats de travaux, </a:t>
            </a:r>
            <a:r>
              <a:rPr lang="fr-FR" sz="1700" dirty="0">
                <a:solidFill>
                  <a:srgbClr val="0070C0"/>
                </a:solidFill>
                <a:latin typeface="Arial Narrow" panose="020B0606020202030204" pitchFamily="34" charset="0"/>
                <a:cs typeface="Calibri" panose="020F0502020204030204" pitchFamily="34" charset="0"/>
              </a:rPr>
              <a:t>se rapporte à un objet unique un ensemble de travaux, caractérisé par son unité fonctionnelle, technique ou économique, que l'acheteur met en œuvre dans une période de temps et un périmètre limité ;</a:t>
            </a:r>
          </a:p>
          <a:p>
            <a:pPr marL="0" lvl="0" indent="0">
              <a:spcBef>
                <a:spcPts val="1800"/>
              </a:spcBef>
              <a:buSzPts val="2400"/>
              <a:buNone/>
            </a:pPr>
            <a:r>
              <a:rPr lang="fr-FR" sz="1700" dirty="0">
                <a:solidFill>
                  <a:srgbClr val="0070C0"/>
                </a:solidFill>
                <a:latin typeface="Arial Narrow" panose="020B0606020202030204" pitchFamily="34" charset="0"/>
                <a:cs typeface="Calibri" panose="020F0502020204030204" pitchFamily="34" charset="0"/>
              </a:rPr>
              <a:t>Pour les </a:t>
            </a:r>
            <a:r>
              <a:rPr lang="fr-FR" sz="1700" u="sng" dirty="0">
                <a:solidFill>
                  <a:srgbClr val="0070C0"/>
                </a:solidFill>
                <a:latin typeface="Arial Narrow" panose="020B0606020202030204" pitchFamily="34" charset="0"/>
                <a:cs typeface="Calibri" panose="020F0502020204030204" pitchFamily="34" charset="0"/>
              </a:rPr>
              <a:t>contrats de fournitures et de services, </a:t>
            </a:r>
            <a:r>
              <a:rPr lang="fr-FR" sz="1700" dirty="0">
                <a:solidFill>
                  <a:srgbClr val="0070C0"/>
                </a:solidFill>
                <a:latin typeface="Arial Narrow" panose="020B0606020202030204" pitchFamily="34" charset="0"/>
                <a:cs typeface="Calibri" panose="020F0502020204030204" pitchFamily="34" charset="0"/>
              </a:rPr>
              <a:t>se </a:t>
            </a:r>
            <a:r>
              <a:rPr lang="fr-FR" sz="1700" dirty="0" smtClean="0">
                <a:solidFill>
                  <a:srgbClr val="0070C0"/>
                </a:solidFill>
                <a:latin typeface="Arial Narrow" panose="020B0606020202030204" pitchFamily="34" charset="0"/>
                <a:cs typeface="Calibri" panose="020F0502020204030204" pitchFamily="34" charset="0"/>
              </a:rPr>
              <a:t>rapportent </a:t>
            </a:r>
            <a:r>
              <a:rPr lang="fr-FR" sz="1700" dirty="0">
                <a:solidFill>
                  <a:srgbClr val="0070C0"/>
                </a:solidFill>
                <a:latin typeface="Arial Narrow" panose="020B0606020202030204" pitchFamily="34" charset="0"/>
                <a:cs typeface="Calibri" panose="020F0502020204030204" pitchFamily="34" charset="0"/>
              </a:rPr>
              <a:t>à un objet unique un ensemble de fournitures ou </a:t>
            </a:r>
            <a:r>
              <a:rPr lang="fr-FR" sz="1700" dirty="0" smtClean="0">
                <a:solidFill>
                  <a:srgbClr val="0070C0"/>
                </a:solidFill>
                <a:latin typeface="Arial Narrow" panose="020B0606020202030204" pitchFamily="34" charset="0"/>
                <a:cs typeface="Calibri" panose="020F0502020204030204" pitchFamily="34" charset="0"/>
              </a:rPr>
              <a:t>de </a:t>
            </a:r>
            <a:r>
              <a:rPr lang="fr-FR" sz="1700" dirty="0">
                <a:solidFill>
                  <a:srgbClr val="0070C0"/>
                </a:solidFill>
                <a:latin typeface="Arial Narrow" panose="020B0606020202030204" pitchFamily="34" charset="0"/>
                <a:cs typeface="Calibri" panose="020F0502020204030204" pitchFamily="34" charset="0"/>
              </a:rPr>
              <a:t>services qui peuvent être considérés comme homogènes, soit en raison de leurs caractéristiques propres, soit parce qu'ils constituent une unité fonctionnelle. »</a:t>
            </a:r>
          </a:p>
          <a:p>
            <a:pPr marL="0" lvl="0" indent="0" algn="r">
              <a:spcBef>
                <a:spcPts val="1800"/>
              </a:spcBef>
              <a:buNone/>
            </a:pPr>
            <a:r>
              <a:rPr lang="fr-FR" sz="1700" i="1" dirty="0">
                <a:solidFill>
                  <a:srgbClr val="0070C0"/>
                </a:solidFill>
                <a:latin typeface="Arial Narrow" panose="020B0606020202030204" pitchFamily="34" charset="0"/>
                <a:cs typeface="Calibri" panose="020F0502020204030204" pitchFamily="34" charset="0"/>
              </a:rPr>
              <a:t>* CCP = code de la commande publique 2018 métropole</a:t>
            </a:r>
          </a:p>
        </p:txBody>
      </p:sp>
      <p:sp>
        <p:nvSpPr>
          <p:cNvPr id="337" name="Google Shape;337;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52"/>
        <p:cNvGrpSpPr/>
        <p:nvPr/>
      </p:nvGrpSpPr>
      <p:grpSpPr>
        <a:xfrm>
          <a:off x="0" y="0"/>
          <a:ext cx="0" cy="0"/>
          <a:chOff x="0" y="0"/>
          <a:chExt cx="0" cy="0"/>
        </a:xfrm>
      </p:grpSpPr>
      <p:sp>
        <p:nvSpPr>
          <p:cNvPr id="353" name="Google Shape;353;p19"/>
          <p:cNvSpPr txBox="1">
            <a:spLocks noGrp="1"/>
          </p:cNvSpPr>
          <p:nvPr>
            <p:ph type="title"/>
          </p:nvPr>
        </p:nvSpPr>
        <p:spPr>
          <a:xfrm>
            <a:off x="1691680" y="260647"/>
            <a:ext cx="7452320" cy="93610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dirty="0" smtClean="0"/>
              <a:t>2</a:t>
            </a:r>
            <a:r>
              <a:rPr lang="fr-FR" sz="2400" b="1" i="1" dirty="0" smtClean="0"/>
              <a:t> </a:t>
            </a:r>
            <a:r>
              <a:rPr lang="fr-FR" sz="2400" b="1" i="1" dirty="0"/>
              <a:t>– Objet unique</a:t>
            </a:r>
            <a:br>
              <a:rPr lang="fr-FR" sz="2400" b="1" i="1" dirty="0"/>
            </a:br>
            <a:r>
              <a:rPr lang="fr-FR" sz="2000" b="1" i="1" dirty="0"/>
              <a:t>(périmètre des prestations à confronter aux différents seuils)</a:t>
            </a:r>
            <a:endParaRPr sz="2400" b="1" i="1" dirty="0"/>
          </a:p>
        </p:txBody>
      </p:sp>
      <p:sp>
        <p:nvSpPr>
          <p:cNvPr id="354" name="Google Shape;354;p19"/>
          <p:cNvSpPr txBox="1">
            <a:spLocks noGrp="1"/>
          </p:cNvSpPr>
          <p:nvPr>
            <p:ph type="body" idx="1"/>
          </p:nvPr>
        </p:nvSpPr>
        <p:spPr>
          <a:xfrm>
            <a:off x="179512" y="1484784"/>
            <a:ext cx="8856984" cy="49101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None/>
            </a:pPr>
            <a:endParaRPr lang="fr-FR" sz="1700" u="sng" dirty="0" smtClean="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0"/>
              </a:spcBef>
              <a:spcAft>
                <a:spcPts val="0"/>
              </a:spcAft>
              <a:buClr>
                <a:schemeClr val="dk1"/>
              </a:buClr>
              <a:buSzPts val="2400"/>
              <a:buNone/>
            </a:pPr>
            <a:endParaRPr lang="fr-FR" sz="1700" u="sng"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0"/>
              </a:spcBef>
              <a:spcAft>
                <a:spcPts val="0"/>
              </a:spcAft>
              <a:buClr>
                <a:schemeClr val="dk1"/>
              </a:buClr>
              <a:buSzPts val="2400"/>
              <a:buNone/>
            </a:pPr>
            <a:r>
              <a:rPr lang="fr-FR" sz="1700" u="sng" dirty="0" smtClean="0">
                <a:solidFill>
                  <a:srgbClr val="0070C0"/>
                </a:solidFill>
                <a:latin typeface="Arial Narrow" panose="020B0606020202030204" pitchFamily="34" charset="0"/>
                <a:cs typeface="Calibri" panose="020F0502020204030204" pitchFamily="34" charset="0"/>
              </a:rPr>
              <a:t>Modification </a:t>
            </a:r>
            <a:r>
              <a:rPr lang="fr-FR" sz="1700" u="sng" dirty="0">
                <a:solidFill>
                  <a:srgbClr val="0070C0"/>
                </a:solidFill>
                <a:latin typeface="Arial Narrow" panose="020B0606020202030204" pitchFamily="34" charset="0"/>
                <a:cs typeface="Calibri" panose="020F0502020204030204" pitchFamily="34" charset="0"/>
              </a:rPr>
              <a:t>du texte (inspirée du CCP*) :</a:t>
            </a:r>
            <a:endParaRPr sz="1700" u="sng"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1800"/>
              </a:spcBef>
              <a:spcAft>
                <a:spcPts val="0"/>
              </a:spcAft>
              <a:buClr>
                <a:schemeClr val="dk1"/>
              </a:buClr>
              <a:buSzPts val="2400"/>
              <a:buNone/>
            </a:pPr>
            <a:r>
              <a:rPr lang="fr-FR" sz="1700" dirty="0">
                <a:solidFill>
                  <a:srgbClr val="0070C0"/>
                </a:solidFill>
                <a:latin typeface="Arial Narrow" panose="020B0606020202030204" pitchFamily="34" charset="0"/>
                <a:cs typeface="Calibri" panose="020F0502020204030204" pitchFamily="34" charset="0"/>
              </a:rPr>
              <a:t>« Pour les </a:t>
            </a:r>
            <a:r>
              <a:rPr lang="fr-FR" sz="1700" u="sng" dirty="0">
                <a:solidFill>
                  <a:srgbClr val="0070C0"/>
                </a:solidFill>
                <a:latin typeface="Arial Narrow" panose="020B0606020202030204" pitchFamily="34" charset="0"/>
                <a:cs typeface="Calibri" panose="020F0502020204030204" pitchFamily="34" charset="0"/>
              </a:rPr>
              <a:t>contrats de travaux, </a:t>
            </a:r>
            <a:r>
              <a:rPr lang="fr-FR" sz="1700" dirty="0">
                <a:solidFill>
                  <a:srgbClr val="0070C0"/>
                </a:solidFill>
                <a:latin typeface="Arial Narrow" panose="020B0606020202030204" pitchFamily="34" charset="0"/>
                <a:cs typeface="Calibri" panose="020F0502020204030204" pitchFamily="34" charset="0"/>
              </a:rPr>
              <a:t>se rapporte à un objet unique un ensemble de travaux, caractérisé par son unité fonctionnelle, technique ou économique, que l'acheteur met en œuvre dans une période de temps et un périmètre limité ;</a:t>
            </a:r>
            <a:endParaRPr sz="1700"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1800"/>
              </a:spcBef>
              <a:spcAft>
                <a:spcPts val="0"/>
              </a:spcAft>
              <a:buClr>
                <a:schemeClr val="dk1"/>
              </a:buClr>
              <a:buSzPts val="2400"/>
              <a:buNone/>
            </a:pPr>
            <a:r>
              <a:rPr lang="fr-FR" sz="1700" dirty="0">
                <a:solidFill>
                  <a:srgbClr val="0070C0"/>
                </a:solidFill>
                <a:latin typeface="Arial Narrow" panose="020B0606020202030204" pitchFamily="34" charset="0"/>
                <a:cs typeface="Calibri" panose="020F0502020204030204" pitchFamily="34" charset="0"/>
              </a:rPr>
              <a:t>Pour les </a:t>
            </a:r>
            <a:r>
              <a:rPr lang="fr-FR" sz="1700" u="sng" dirty="0">
                <a:solidFill>
                  <a:srgbClr val="0070C0"/>
                </a:solidFill>
                <a:latin typeface="Arial Narrow" panose="020B0606020202030204" pitchFamily="34" charset="0"/>
                <a:cs typeface="Calibri" panose="020F0502020204030204" pitchFamily="34" charset="0"/>
              </a:rPr>
              <a:t>contrats de fournitures et de services, </a:t>
            </a:r>
            <a:r>
              <a:rPr lang="fr-FR" sz="1700" dirty="0">
                <a:solidFill>
                  <a:srgbClr val="0070C0"/>
                </a:solidFill>
                <a:latin typeface="Arial Narrow" panose="020B0606020202030204" pitchFamily="34" charset="0"/>
                <a:cs typeface="Calibri" panose="020F0502020204030204" pitchFamily="34" charset="0"/>
              </a:rPr>
              <a:t>se rapporte à un objet unique un ensemble de fournitures ou de services qui peuvent être considérés comme homogènes, soit en raison de leurs caractéristiques propres, soit parce qu'ils constituent une unité fonctionnelle. »</a:t>
            </a:r>
            <a:endParaRPr sz="1700" dirty="0">
              <a:solidFill>
                <a:srgbClr val="0070C0"/>
              </a:solidFill>
              <a:latin typeface="Arial Narrow" panose="020B0606020202030204" pitchFamily="34" charset="0"/>
              <a:cs typeface="Calibri" panose="020F0502020204030204" pitchFamily="34" charset="0"/>
            </a:endParaRPr>
          </a:p>
          <a:p>
            <a:pPr marL="0" lvl="0" indent="0" algn="r" rtl="0">
              <a:lnSpc>
                <a:spcPct val="100000"/>
              </a:lnSpc>
              <a:spcBef>
                <a:spcPts val="1800"/>
              </a:spcBef>
              <a:spcAft>
                <a:spcPts val="0"/>
              </a:spcAft>
              <a:buClr>
                <a:schemeClr val="dk1"/>
              </a:buClr>
              <a:buSzPts val="2000"/>
              <a:buNone/>
            </a:pPr>
            <a:r>
              <a:rPr lang="fr-FR" sz="1700" i="1" dirty="0">
                <a:solidFill>
                  <a:srgbClr val="0070C0"/>
                </a:solidFill>
                <a:latin typeface="Arial Narrow" panose="020B0606020202030204" pitchFamily="34" charset="0"/>
                <a:cs typeface="Calibri" panose="020F0502020204030204" pitchFamily="34" charset="0"/>
              </a:rPr>
              <a:t>* CCP = code de la commande publique 2018 métropole</a:t>
            </a:r>
            <a:endParaRPr sz="1700" i="1" dirty="0">
              <a:solidFill>
                <a:srgbClr val="0070C0"/>
              </a:solidFill>
              <a:latin typeface="Arial Narrow" panose="020B0606020202030204" pitchFamily="34" charset="0"/>
              <a:cs typeface="Calibri" panose="020F0502020204030204" pitchFamily="34" charset="0"/>
            </a:endParaRPr>
          </a:p>
          <a:p>
            <a:pPr marL="0" lvl="0" indent="0" algn="l" rtl="0">
              <a:lnSpc>
                <a:spcPct val="100000"/>
              </a:lnSpc>
              <a:spcBef>
                <a:spcPts val="480"/>
              </a:spcBef>
              <a:spcAft>
                <a:spcPts val="0"/>
              </a:spcAft>
              <a:buClr>
                <a:schemeClr val="dk1"/>
              </a:buClr>
              <a:buSzPts val="2400"/>
              <a:buNone/>
            </a:pPr>
            <a:endParaRPr sz="2400" dirty="0"/>
          </a:p>
        </p:txBody>
      </p:sp>
      <p:sp>
        <p:nvSpPr>
          <p:cNvPr id="355" name="Google Shape;355;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6"/>
        <p:cNvGrpSpPr/>
        <p:nvPr/>
      </p:nvGrpSpPr>
      <p:grpSpPr>
        <a:xfrm>
          <a:off x="0" y="0"/>
          <a:ext cx="0" cy="0"/>
          <a:chOff x="0" y="0"/>
          <a:chExt cx="0" cy="0"/>
        </a:xfrm>
      </p:grpSpPr>
      <p:sp>
        <p:nvSpPr>
          <p:cNvPr id="287" name="Google Shape;287;p11"/>
          <p:cNvSpPr txBox="1">
            <a:spLocks noGrp="1"/>
          </p:cNvSpPr>
          <p:nvPr>
            <p:ph type="title"/>
          </p:nvPr>
        </p:nvSpPr>
        <p:spPr>
          <a:xfrm>
            <a:off x="1691680" y="541377"/>
            <a:ext cx="7452320" cy="6553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Calibri"/>
              <a:buNone/>
            </a:pPr>
            <a:r>
              <a:rPr lang="fr-FR" sz="2400" b="1" i="1" dirty="0" smtClean="0"/>
              <a:t>3 </a:t>
            </a:r>
            <a:r>
              <a:rPr lang="fr-FR" sz="2400" b="1" i="1" dirty="0"/>
              <a:t>– Difficultés concernant l’allotissement obligatoire</a:t>
            </a:r>
            <a:endParaRPr sz="2400" b="1" i="1" dirty="0"/>
          </a:p>
        </p:txBody>
      </p:sp>
      <p:sp>
        <p:nvSpPr>
          <p:cNvPr id="288" name="Google Shape;288;p11"/>
          <p:cNvSpPr txBox="1">
            <a:spLocks noGrp="1"/>
          </p:cNvSpPr>
          <p:nvPr>
            <p:ph type="body" idx="1"/>
          </p:nvPr>
        </p:nvSpPr>
        <p:spPr>
          <a:xfrm>
            <a:off x="179512" y="1484784"/>
            <a:ext cx="8856984" cy="49101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None/>
            </a:pPr>
            <a:endParaRPr lang="fr-FR" sz="1700" dirty="0" smtClean="0">
              <a:solidFill>
                <a:srgbClr val="0070C0"/>
              </a:solidFill>
              <a:latin typeface="Arial Narrow" panose="020B0606020202030204" pitchFamily="34" charset="0"/>
            </a:endParaRPr>
          </a:p>
          <a:p>
            <a:pPr marL="0" lvl="0" indent="0" algn="l" rtl="0">
              <a:lnSpc>
                <a:spcPct val="100000"/>
              </a:lnSpc>
              <a:spcBef>
                <a:spcPts val="0"/>
              </a:spcBef>
              <a:spcAft>
                <a:spcPts val="0"/>
              </a:spcAft>
              <a:buClr>
                <a:schemeClr val="dk1"/>
              </a:buClr>
              <a:buSzPts val="2400"/>
              <a:buNone/>
            </a:pPr>
            <a:endParaRPr lang="fr-FR" sz="1700" dirty="0">
              <a:solidFill>
                <a:srgbClr val="0070C0"/>
              </a:solidFill>
              <a:latin typeface="Arial Narrow" panose="020B0606020202030204" pitchFamily="34" charset="0"/>
            </a:endParaRPr>
          </a:p>
          <a:p>
            <a:pPr marL="0" lvl="0" indent="0" algn="l" rtl="0">
              <a:lnSpc>
                <a:spcPct val="100000"/>
              </a:lnSpc>
              <a:spcBef>
                <a:spcPts val="0"/>
              </a:spcBef>
              <a:spcAft>
                <a:spcPts val="0"/>
              </a:spcAft>
              <a:buClr>
                <a:schemeClr val="dk1"/>
              </a:buClr>
              <a:buSzPts val="2400"/>
              <a:buNone/>
            </a:pPr>
            <a:r>
              <a:rPr lang="fr-FR" sz="1700" dirty="0" smtClean="0">
                <a:solidFill>
                  <a:srgbClr val="0070C0"/>
                </a:solidFill>
                <a:latin typeface="Arial Narrow" panose="020B0606020202030204" pitchFamily="34" charset="0"/>
              </a:rPr>
              <a:t>Les </a:t>
            </a:r>
            <a:r>
              <a:rPr lang="fr-FR" sz="1700" dirty="0">
                <a:solidFill>
                  <a:srgbClr val="0070C0"/>
                </a:solidFill>
                <a:latin typeface="Arial Narrow" panose="020B0606020202030204" pitchFamily="34" charset="0"/>
              </a:rPr>
              <a:t>critères de l’</a:t>
            </a:r>
            <a:r>
              <a:rPr lang="fr-FR" sz="1700" b="1" dirty="0">
                <a:solidFill>
                  <a:srgbClr val="0070C0"/>
                </a:solidFill>
                <a:latin typeface="Arial Narrow" panose="020B0606020202030204" pitchFamily="34" charset="0"/>
              </a:rPr>
              <a:t>allotissement obligatoire</a:t>
            </a:r>
            <a:r>
              <a:rPr lang="fr-FR" sz="1700" dirty="0">
                <a:solidFill>
                  <a:srgbClr val="0070C0"/>
                </a:solidFill>
                <a:latin typeface="Arial Narrow" panose="020B0606020202030204" pitchFamily="34" charset="0"/>
              </a:rPr>
              <a:t> </a:t>
            </a:r>
            <a:r>
              <a:rPr lang="fr-FR" sz="1700" dirty="0" smtClean="0">
                <a:solidFill>
                  <a:srgbClr val="0070C0"/>
                </a:solidFill>
                <a:latin typeface="Arial Narrow" panose="020B0606020202030204" pitchFamily="34" charset="0"/>
              </a:rPr>
              <a:t>prévus </a:t>
            </a:r>
            <a:r>
              <a:rPr lang="fr-FR" sz="1700" dirty="0">
                <a:solidFill>
                  <a:srgbClr val="0070C0"/>
                </a:solidFill>
                <a:latin typeface="Arial Narrow" panose="020B0606020202030204" pitchFamily="34" charset="0"/>
              </a:rPr>
              <a:t>par l’article 8 </a:t>
            </a:r>
            <a:r>
              <a:rPr lang="fr-FR" sz="1700" dirty="0" smtClean="0">
                <a:solidFill>
                  <a:srgbClr val="0070C0"/>
                </a:solidFill>
                <a:latin typeface="Arial Narrow" panose="020B0606020202030204" pitchFamily="34" charset="0"/>
              </a:rPr>
              <a:t>de la délibération 424 avant modifications (prestations </a:t>
            </a:r>
            <a:r>
              <a:rPr lang="fr-FR" sz="1700" dirty="0">
                <a:solidFill>
                  <a:srgbClr val="0070C0"/>
                </a:solidFill>
                <a:latin typeface="Arial Narrow" panose="020B0606020202030204" pitchFamily="34" charset="0"/>
              </a:rPr>
              <a:t>distinctes par nature, technicité, modalités de mise en œuvre, lieu de réalisation géographique) posent </a:t>
            </a:r>
            <a:r>
              <a:rPr lang="fr-FR" sz="1700" dirty="0" smtClean="0">
                <a:solidFill>
                  <a:srgbClr val="0070C0"/>
                </a:solidFill>
                <a:latin typeface="Arial Narrow" panose="020B0606020202030204" pitchFamily="34" charset="0"/>
              </a:rPr>
              <a:t>des difficultés dans </a:t>
            </a:r>
            <a:r>
              <a:rPr lang="fr-FR" sz="1700" dirty="0">
                <a:solidFill>
                  <a:srgbClr val="0070C0"/>
                </a:solidFill>
                <a:latin typeface="Arial Narrow" panose="020B0606020202030204" pitchFamily="34" charset="0"/>
              </a:rPr>
              <a:t>les cas suivants :</a:t>
            </a:r>
            <a:endParaRPr sz="1700" dirty="0">
              <a:solidFill>
                <a:srgbClr val="0070C0"/>
              </a:solidFill>
              <a:latin typeface="Arial Narrow" panose="020B0606020202030204" pitchFamily="34" charset="0"/>
            </a:endParaRPr>
          </a:p>
          <a:p>
            <a:pPr marL="285750" indent="-285750">
              <a:spcBef>
                <a:spcPts val="1200"/>
              </a:spcBef>
            </a:pPr>
            <a:r>
              <a:rPr lang="fr-FR" sz="1700" dirty="0">
                <a:solidFill>
                  <a:srgbClr val="0070C0"/>
                </a:solidFill>
                <a:latin typeface="Arial Narrow" panose="020B0606020202030204" pitchFamily="34" charset="0"/>
              </a:rPr>
              <a:t>l</a:t>
            </a:r>
            <a:r>
              <a:rPr lang="fr-FR" sz="1700" dirty="0" smtClean="0">
                <a:solidFill>
                  <a:srgbClr val="0070C0"/>
                </a:solidFill>
                <a:latin typeface="Arial Narrow" panose="020B0606020202030204" pitchFamily="34" charset="0"/>
              </a:rPr>
              <a:t>es </a:t>
            </a:r>
            <a:r>
              <a:rPr lang="fr-FR" sz="1700" dirty="0">
                <a:solidFill>
                  <a:srgbClr val="0070C0"/>
                </a:solidFill>
                <a:latin typeface="Arial Narrow" panose="020B0606020202030204" pitchFamily="34" charset="0"/>
              </a:rPr>
              <a:t>travaux dont la conception est liée aux modalités d’exécution de l’entreprise de travaux (ouvrages spéciaux)</a:t>
            </a:r>
            <a:endParaRPr sz="1700" dirty="0">
              <a:solidFill>
                <a:srgbClr val="0070C0"/>
              </a:solidFill>
              <a:latin typeface="Arial Narrow" panose="020B0606020202030204" pitchFamily="34" charset="0"/>
            </a:endParaRPr>
          </a:p>
          <a:p>
            <a:pPr marL="285750" indent="-285750">
              <a:spcBef>
                <a:spcPts val="1200"/>
              </a:spcBef>
            </a:pPr>
            <a:r>
              <a:rPr lang="fr-FR" sz="1700" dirty="0" smtClean="0">
                <a:solidFill>
                  <a:srgbClr val="0070C0"/>
                </a:solidFill>
                <a:latin typeface="Arial Narrow" panose="020B0606020202030204" pitchFamily="34" charset="0"/>
              </a:rPr>
              <a:t>les </a:t>
            </a:r>
            <a:r>
              <a:rPr lang="fr-FR" sz="1700" dirty="0">
                <a:solidFill>
                  <a:srgbClr val="0070C0"/>
                </a:solidFill>
                <a:latin typeface="Arial Narrow" panose="020B0606020202030204" pitchFamily="34" charset="0"/>
              </a:rPr>
              <a:t>contrats de performance énergétique qui concernent à la fois la conception, les travaux et possiblement l’exploitation</a:t>
            </a:r>
            <a:endParaRPr sz="1700" dirty="0">
              <a:solidFill>
                <a:srgbClr val="0070C0"/>
              </a:solidFill>
              <a:latin typeface="Arial Narrow" panose="020B0606020202030204" pitchFamily="34" charset="0"/>
            </a:endParaRPr>
          </a:p>
          <a:p>
            <a:pPr marL="285750" indent="-285750">
              <a:spcBef>
                <a:spcPts val="1200"/>
              </a:spcBef>
            </a:pPr>
            <a:r>
              <a:rPr lang="fr-FR" sz="1700" dirty="0" smtClean="0">
                <a:solidFill>
                  <a:srgbClr val="0070C0"/>
                </a:solidFill>
                <a:latin typeface="Arial Narrow" panose="020B0606020202030204" pitchFamily="34" charset="0"/>
              </a:rPr>
              <a:t>les </a:t>
            </a:r>
            <a:r>
              <a:rPr lang="fr-FR" sz="1700" dirty="0">
                <a:solidFill>
                  <a:srgbClr val="0070C0"/>
                </a:solidFill>
                <a:latin typeface="Arial Narrow" panose="020B0606020202030204" pitchFamily="34" charset="0"/>
              </a:rPr>
              <a:t>études de conception, maîtrise d’œuvre, etc…</a:t>
            </a:r>
            <a:endParaRPr sz="1700" dirty="0">
              <a:solidFill>
                <a:srgbClr val="0070C0"/>
              </a:solidFill>
              <a:latin typeface="Arial Narrow" panose="020B0606020202030204" pitchFamily="34" charset="0"/>
            </a:endParaRPr>
          </a:p>
          <a:p>
            <a:pPr marL="285750" indent="-285750">
              <a:spcBef>
                <a:spcPts val="1200"/>
              </a:spcBef>
            </a:pPr>
            <a:r>
              <a:rPr lang="fr-FR" sz="1700" dirty="0" smtClean="0">
                <a:solidFill>
                  <a:srgbClr val="0070C0"/>
                </a:solidFill>
                <a:latin typeface="Arial Narrow" panose="020B0606020202030204" pitchFamily="34" charset="0"/>
              </a:rPr>
              <a:t>les </a:t>
            </a:r>
            <a:r>
              <a:rPr lang="fr-FR" sz="1700" dirty="0">
                <a:solidFill>
                  <a:srgbClr val="0070C0"/>
                </a:solidFill>
                <a:latin typeface="Arial Narrow" panose="020B0606020202030204" pitchFamily="34" charset="0"/>
              </a:rPr>
              <a:t>travaux liés dont la responsabilité sera </a:t>
            </a:r>
            <a:r>
              <a:rPr lang="fr-FR" sz="1700" dirty="0" smtClean="0">
                <a:solidFill>
                  <a:srgbClr val="0070C0"/>
                </a:solidFill>
                <a:latin typeface="Arial Narrow" panose="020B0606020202030204" pitchFamily="34" charset="0"/>
              </a:rPr>
              <a:t>difficile </a:t>
            </a:r>
            <a:r>
              <a:rPr lang="fr-FR" sz="1700" dirty="0">
                <a:solidFill>
                  <a:srgbClr val="0070C0"/>
                </a:solidFill>
                <a:latin typeface="Arial Narrow" panose="020B0606020202030204" pitchFamily="34" charset="0"/>
              </a:rPr>
              <a:t>à départager </a:t>
            </a:r>
            <a:r>
              <a:rPr lang="fr-FR" sz="1700" dirty="0" smtClean="0">
                <a:solidFill>
                  <a:srgbClr val="0070C0"/>
                </a:solidFill>
                <a:latin typeface="Arial Narrow" panose="020B0606020202030204" pitchFamily="34" charset="0"/>
              </a:rPr>
              <a:t>en cas de désordres (</a:t>
            </a:r>
            <a:r>
              <a:rPr lang="fr-FR" sz="1700" dirty="0">
                <a:solidFill>
                  <a:srgbClr val="0070C0"/>
                </a:solidFill>
                <a:latin typeface="Arial Narrow" panose="020B0606020202030204" pitchFamily="34" charset="0"/>
              </a:rPr>
              <a:t>couches </a:t>
            </a:r>
            <a:r>
              <a:rPr lang="fr-FR" sz="1700" dirty="0" smtClean="0">
                <a:solidFill>
                  <a:srgbClr val="0070C0"/>
                </a:solidFill>
                <a:latin typeface="Arial Narrow" panose="020B0606020202030204" pitchFamily="34" charset="0"/>
              </a:rPr>
              <a:t>routières </a:t>
            </a:r>
            <a:r>
              <a:rPr lang="fr-FR" sz="1700" dirty="0">
                <a:solidFill>
                  <a:srgbClr val="0070C0"/>
                </a:solidFill>
                <a:latin typeface="Arial Narrow" panose="020B0606020202030204" pitchFamily="34" charset="0"/>
              </a:rPr>
              <a:t>…)</a:t>
            </a:r>
            <a:endParaRPr sz="1700" dirty="0">
              <a:solidFill>
                <a:srgbClr val="0070C0"/>
              </a:solidFill>
              <a:latin typeface="Arial Narrow" panose="020B0606020202030204" pitchFamily="34" charset="0"/>
            </a:endParaRPr>
          </a:p>
          <a:p>
            <a:pPr marL="285750" indent="-285750">
              <a:spcBef>
                <a:spcPts val="1200"/>
              </a:spcBef>
            </a:pPr>
            <a:r>
              <a:rPr lang="fr-FR" sz="1700" dirty="0" smtClean="0">
                <a:solidFill>
                  <a:srgbClr val="0070C0"/>
                </a:solidFill>
                <a:latin typeface="Arial Narrow" panose="020B0606020202030204" pitchFamily="34" charset="0"/>
              </a:rPr>
              <a:t> les situations </a:t>
            </a:r>
            <a:r>
              <a:rPr lang="fr-FR" sz="1700" dirty="0">
                <a:solidFill>
                  <a:srgbClr val="0070C0"/>
                </a:solidFill>
                <a:latin typeface="Arial Narrow" panose="020B0606020202030204" pitchFamily="34" charset="0"/>
              </a:rPr>
              <a:t>particulières de surenchérissement des </a:t>
            </a:r>
            <a:r>
              <a:rPr lang="fr-FR" sz="1700" dirty="0" smtClean="0">
                <a:solidFill>
                  <a:srgbClr val="0070C0"/>
                </a:solidFill>
                <a:latin typeface="Arial Narrow" panose="020B0606020202030204" pitchFamily="34" charset="0"/>
              </a:rPr>
              <a:t>prestations.</a:t>
            </a:r>
            <a:endParaRPr sz="1700" dirty="0">
              <a:solidFill>
                <a:srgbClr val="0070C0"/>
              </a:solidFill>
              <a:latin typeface="Arial Narrow" panose="020B0606020202030204" pitchFamily="34" charset="0"/>
            </a:endParaRPr>
          </a:p>
          <a:p>
            <a:pPr marL="342900" lvl="0" indent="-190500" algn="l" rtl="0">
              <a:lnSpc>
                <a:spcPct val="100000"/>
              </a:lnSpc>
              <a:spcBef>
                <a:spcPts val="480"/>
              </a:spcBef>
              <a:spcAft>
                <a:spcPts val="0"/>
              </a:spcAft>
              <a:buClr>
                <a:schemeClr val="dk1"/>
              </a:buClr>
              <a:buSzPts val="2400"/>
              <a:buNone/>
            </a:pPr>
            <a:endParaRPr sz="2400" dirty="0"/>
          </a:p>
        </p:txBody>
      </p:sp>
      <p:sp>
        <p:nvSpPr>
          <p:cNvPr id="289" name="Google Shape;289;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9</a:t>
            </a:fld>
            <a:endParaRPr/>
          </a:p>
        </p:txBody>
      </p:sp>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1967</TotalTime>
  <Words>2172</Words>
  <Application>Microsoft Office PowerPoint</Application>
  <PresentationFormat>Affichage à l'écran (4:3)</PresentationFormat>
  <Paragraphs>295</Paragraphs>
  <Slides>29</Slides>
  <Notes>29</Notes>
  <HiddenSlides>0</HiddenSlides>
  <MMClips>0</MMClips>
  <ScaleCrop>false</ScaleCrop>
  <HeadingPairs>
    <vt:vector size="4" baseType="variant">
      <vt:variant>
        <vt:lpstr>Thème</vt:lpstr>
      </vt:variant>
      <vt:variant>
        <vt:i4>2</vt:i4>
      </vt:variant>
      <vt:variant>
        <vt:lpstr>Titres des diapositives</vt:lpstr>
      </vt:variant>
      <vt:variant>
        <vt:i4>29</vt:i4>
      </vt:variant>
    </vt:vector>
  </HeadingPairs>
  <TitlesOfParts>
    <vt:vector size="31" baseType="lpstr">
      <vt:lpstr>Thème Office</vt:lpstr>
      <vt:lpstr>1_Thème Office</vt:lpstr>
      <vt:lpstr>Présentation PowerPoint</vt:lpstr>
      <vt:lpstr>Présentation des modifications apportées à la réglementation </vt:lpstr>
      <vt:lpstr>THEMATIQUES</vt:lpstr>
      <vt:lpstr>1 - Que peut-on faire sous le seuil des 20 MF ?</vt:lpstr>
      <vt:lpstr>1 - Que peut-on faire sous le seuil des 20 MF ?</vt:lpstr>
      <vt:lpstr>1 - Que peut-on faire sous le seuil des 20 MF ?</vt:lpstr>
      <vt:lpstr>2 – Objet unique (périmètre des prestations à confronter aux seuils de montant)</vt:lpstr>
      <vt:lpstr>2 – Objet unique (périmètre des prestations à confronter aux différents seuils)</vt:lpstr>
      <vt:lpstr>3 – Difficultés concernant l’allotissement obligatoire</vt:lpstr>
      <vt:lpstr>3 – Difficultés concernant l’allotissement obligatoire</vt:lpstr>
      <vt:lpstr>3 – Difficultés concernant l’allotissement obligatoire</vt:lpstr>
      <vt:lpstr>3 – Difficultés concernant l’allotissement obligatoire</vt:lpstr>
      <vt:lpstr>3 – Difficultés concernant l’allotissement obligatoire</vt:lpstr>
      <vt:lpstr>4 – Amélioration des conditions de tenue des commission d’appel d’offres</vt:lpstr>
      <vt:lpstr>Insertion de dispositions relatives à l’imprévision</vt:lpstr>
      <vt:lpstr>Rappel sur la théorie de l’imprévision</vt:lpstr>
      <vt:lpstr>Les critères de l’imprévision</vt:lpstr>
      <vt:lpstr>Le droit à indemnité du cocontractant</vt:lpstr>
      <vt:lpstr>Consécration de l’imprévision dans le corpus juridique local</vt:lpstr>
      <vt:lpstr>Imprévision (article 41 de la D424)</vt:lpstr>
      <vt:lpstr>Modifications pour circonstances imprévues</vt:lpstr>
      <vt:lpstr>5 – Autres ajustements et assouplissements du texte (1/3)</vt:lpstr>
      <vt:lpstr>Présentation PowerPoint</vt:lpstr>
      <vt:lpstr>5 – Autres ajustements et assouplissements du texte (3/3)</vt:lpstr>
      <vt:lpstr>5 – Autres ajustements et assouplissements du texte (3/3)</vt:lpstr>
      <vt:lpstr>5 – Autres ajustements et assouplissements du texte (3/3)</vt:lpstr>
      <vt:lpstr>Zoom : régime juridique de la sous-traitance  (1/2)</vt:lpstr>
      <vt:lpstr>Zoom : régime juridique de la sous-traitance  (2/2)</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Camille KUPISZ</dc:creator>
  <cp:lastModifiedBy>Dania CHANIEL</cp:lastModifiedBy>
  <cp:revision>41</cp:revision>
  <dcterms:created xsi:type="dcterms:W3CDTF">2018-03-21T22:26:08Z</dcterms:created>
  <dcterms:modified xsi:type="dcterms:W3CDTF">2023-12-27T00:17:02Z</dcterms:modified>
</cp:coreProperties>
</file>